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7" r:id="rId3"/>
    <p:sldId id="262" r:id="rId4"/>
    <p:sldId id="266" r:id="rId5"/>
    <p:sldId id="265" r:id="rId6"/>
    <p:sldId id="263" r:id="rId7"/>
    <p:sldId id="271" r:id="rId8"/>
    <p:sldId id="270" r:id="rId9"/>
    <p:sldId id="272" r:id="rId10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>
      <p:cViewPr>
        <p:scale>
          <a:sx n="70" d="100"/>
          <a:sy n="70" d="100"/>
        </p:scale>
        <p:origin x="109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A0C3-9B2A-294C-9A90-A9689D860AC6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0DD8-C7BF-5846-9810-F5510EBF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7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8C89-3CCA-C54B-9550-FCC4176A7334}" type="datetime1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8025"/>
            <a:ext cx="4714875" cy="353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79925"/>
            <a:ext cx="5670550" cy="4243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56675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B7532-C982-124A-B3F3-ABDE9C49F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A3F7A5A-7737-42C6-8867-023BA65D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74ED-F374-4E41-AE4A-0F01925A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715E-9A73-422E-9F9B-7A2E8D7C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80C7-82CF-4C62-9222-C570EBCA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87D2F-8959-4B39-929C-BA0E6EEB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D30921-B889-4F69-A7E3-A80A0812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AF562-2AC0-4B64-B930-9A92F3159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310E1-2718-4148-B7FA-124B50A32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BE57-44C1-4874-900F-ABA6722EB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9F35B-8052-4139-A8B3-BE987148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4F991E-AF9B-429F-A24E-2C34800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825CF7-55AD-4966-AEC9-B2F2E331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88" r:id="rId4"/>
    <p:sldLayoutId id="2147483689" r:id="rId5"/>
    <p:sldLayoutId id="2147483690" r:id="rId6"/>
    <p:sldLayoutId id="2147483683" r:id="rId7"/>
    <p:sldLayoutId id="2147483691" r:id="rId8"/>
    <p:sldLayoutId id="2147483692" r:id="rId9"/>
    <p:sldLayoutId id="2147483684" r:id="rId10"/>
    <p:sldLayoutId id="214748368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153400" cy="60960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Chapter </a:t>
            </a:r>
            <a:r>
              <a:rPr lang="en-US" sz="4000" u="sng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1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: 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/>
            </a:r>
            <a:b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</a:b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Introduction </a:t>
            </a:r>
            <a:r>
              <a:rPr lang="en-US" sz="4000" dirty="0" smtClean="0">
                <a:solidFill>
                  <a:srgbClr val="0000FF"/>
                </a:solidFill>
                <a:effectLst/>
                <a:latin typeface="Garamond"/>
                <a:cs typeface="Garamond"/>
              </a:rPr>
              <a:t>to Public Speaking</a:t>
            </a:r>
            <a:endParaRPr lang="en-US" sz="4000" dirty="0">
              <a:solidFill>
                <a:srgbClr val="0000FF"/>
              </a:solidFill>
              <a:effectLst/>
              <a:latin typeface="Garamond"/>
              <a:cs typeface="Garamond"/>
            </a:endParaRPr>
          </a:p>
        </p:txBody>
      </p:sp>
      <p:pic>
        <p:nvPicPr>
          <p:cNvPr id="2" name="Picture 1" descr="PUBLIC SPEAKING 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72400" cy="3886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 smtClean="0">
                <a:solidFill>
                  <a:srgbClr val="000000"/>
                </a:solidFill>
                <a:latin typeface="Cambria"/>
                <a:cs typeface="Cambria"/>
              </a:rPr>
              <a:t>After reading your chapter, you </a:t>
            </a:r>
            <a:r>
              <a:rPr lang="en-US" sz="2800" b="1" i="1" dirty="0">
                <a:solidFill>
                  <a:srgbClr val="000000"/>
                </a:solidFill>
                <a:latin typeface="Cambria"/>
                <a:cs typeface="Cambria"/>
              </a:rPr>
              <a:t>will be able to</a:t>
            </a:r>
            <a:r>
              <a:rPr lang="en-US" sz="2800" b="1" i="1" dirty="0" smtClean="0">
                <a:solidFill>
                  <a:srgbClr val="000000"/>
                </a:solidFill>
                <a:latin typeface="Cambria"/>
                <a:cs typeface="Cambria"/>
              </a:rPr>
              <a:t>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mbria"/>
              <a:cs typeface="Cambria"/>
            </a:endParaRP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mbria"/>
                <a:cs typeface="Cambria"/>
              </a:rPr>
              <a:t>Articulate at least three reasons why public speaking skills are important</a:t>
            </a: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mbria"/>
                <a:cs typeface="Cambria"/>
              </a:rPr>
              <a:t>Describe the difference between the linear and transactional model of communication.</a:t>
            </a: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mbria"/>
                <a:cs typeface="Cambria"/>
              </a:rPr>
              <a:t>List, define, and give an example of each of the components of communication.</a:t>
            </a: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Cambria"/>
                <a:cs typeface="Cambria"/>
              </a:rPr>
              <a:t>Identify the eleven core public speaking competencies.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Learning Objectives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762000"/>
            <a:ext cx="772477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mbria" pitchFamily="18" charset="0"/>
              </a:rPr>
              <a:t>3 Benefits of Public Speaking</a:t>
            </a:r>
            <a:endParaRPr lang="en-US" sz="4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defRPr/>
            </a:pPr>
            <a:endParaRPr lang="en-US" sz="2400" dirty="0">
              <a:latin typeface="Cambria" pitchFamily="18" charset="0"/>
            </a:endParaRPr>
          </a:p>
          <a:p>
            <a:pPr marL="1428750" indent="-514350">
              <a:buFont typeface="+mj-lt"/>
              <a:buAutoNum type="arabicPeriod"/>
              <a:tabLst>
                <a:tab pos="914400" algn="l"/>
                <a:tab pos="1371600" algn="l"/>
              </a:tabLst>
              <a:defRPr/>
            </a:pPr>
            <a:r>
              <a:rPr lang="en-US" sz="3200" dirty="0" smtClean="0">
                <a:latin typeface="Cambria" pitchFamily="18" charset="0"/>
              </a:rPr>
              <a:t>Public </a:t>
            </a:r>
            <a:r>
              <a:rPr lang="en-US" sz="3200" dirty="0">
                <a:latin typeface="Cambria" pitchFamily="18" charset="0"/>
              </a:rPr>
              <a:t>speaking benefits your personal life.</a:t>
            </a:r>
          </a:p>
          <a:p>
            <a:pPr marL="1428750" indent="-514350">
              <a:buFont typeface="+mj-lt"/>
              <a:buAutoNum type="arabicPeriod"/>
              <a:tabLst>
                <a:tab pos="914400" algn="l"/>
                <a:tab pos="1371600" algn="l"/>
              </a:tabLst>
              <a:defRPr/>
            </a:pPr>
            <a:endParaRPr lang="en-US" sz="3200" dirty="0" smtClean="0">
              <a:latin typeface="Cambria" pitchFamily="18" charset="0"/>
            </a:endParaRPr>
          </a:p>
          <a:p>
            <a:pPr marL="1428750" indent="-514350">
              <a:buFont typeface="+mj-lt"/>
              <a:buAutoNum type="arabicPeriod"/>
              <a:tabLst>
                <a:tab pos="914400" algn="l"/>
                <a:tab pos="1371600" algn="l"/>
              </a:tabLst>
              <a:defRPr/>
            </a:pPr>
            <a:r>
              <a:rPr lang="en-US" sz="3200" dirty="0" smtClean="0">
                <a:latin typeface="Cambria" pitchFamily="18" charset="0"/>
              </a:rPr>
              <a:t>Public speaking benefits your professional life.</a:t>
            </a:r>
            <a:endParaRPr lang="en-US" sz="3200" dirty="0">
              <a:latin typeface="Cambria" pitchFamily="18" charset="0"/>
            </a:endParaRPr>
          </a:p>
          <a:p>
            <a:pPr marL="1428750" indent="-514350">
              <a:buFont typeface="+mj-lt"/>
              <a:buAutoNum type="arabicPeriod"/>
              <a:tabLst>
                <a:tab pos="914400" algn="l"/>
                <a:tab pos="1371600" algn="l"/>
              </a:tabLst>
              <a:defRPr/>
            </a:pPr>
            <a:endParaRPr lang="en-US" sz="3200" dirty="0">
              <a:latin typeface="Cambria" pitchFamily="18" charset="0"/>
            </a:endParaRPr>
          </a:p>
          <a:p>
            <a:pPr marL="1428750" indent="-514350">
              <a:buFont typeface="+mj-lt"/>
              <a:buAutoNum type="arabicPeriod"/>
              <a:tabLst>
                <a:tab pos="914400" algn="l"/>
                <a:tab pos="1371600" algn="l"/>
              </a:tabLst>
              <a:defRPr/>
            </a:pPr>
            <a:r>
              <a:rPr lang="en-US" sz="3200" dirty="0" smtClean="0">
                <a:latin typeface="Cambria" pitchFamily="18" charset="0"/>
              </a:rPr>
              <a:t>Public speaking benefits your public life.</a:t>
            </a:r>
            <a:endParaRPr lang="en-US" sz="3200" dirty="0">
              <a:latin typeface="Cambria" pitchFamily="18" charset="0"/>
            </a:endParaRPr>
          </a:p>
          <a:p>
            <a:pPr>
              <a:defRPr/>
            </a:pPr>
            <a:endParaRPr lang="en-US" sz="2400" dirty="0">
              <a:latin typeface="Cambria" pitchFamily="18" charset="0"/>
            </a:endParaRPr>
          </a:p>
          <a:p>
            <a:pPr marL="1371600" indent="-1371600">
              <a:tabLst>
                <a:tab pos="914400" algn="l"/>
                <a:tab pos="1371600" algn="l"/>
                <a:tab pos="1828800" algn="l"/>
              </a:tabLst>
              <a:defRPr/>
            </a:pPr>
            <a:r>
              <a:rPr lang="en-US" sz="2400" dirty="0">
                <a:latin typeface="Cambria" pitchFamily="18" charset="0"/>
              </a:rPr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457337" cy="434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BE57-44C1-4874-900F-ABA6722EBFD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8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1105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179797"/>
            <a:ext cx="5486400" cy="4330700"/>
          </a:xfrm>
        </p:spPr>
        <p:txBody>
          <a:bodyPr/>
          <a:lstStyle/>
          <a:p>
            <a:pPr marL="574675" indent="-514350" algn="just"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</a:rPr>
              <a:t>Useful topic</a:t>
            </a:r>
          </a:p>
          <a:p>
            <a:pPr marL="574675" indent="-514350" algn="just">
              <a:buFont typeface="+mj-lt"/>
              <a:buAutoNum type="arabicPeriod"/>
            </a:pPr>
            <a:endParaRPr lang="en-US" sz="3600" dirty="0" smtClean="0">
              <a:latin typeface="Cambria" pitchFamily="18" charset="0"/>
            </a:endParaRPr>
          </a:p>
          <a:p>
            <a:pPr marL="574675" indent="-514350" algn="just"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</a:rPr>
              <a:t>Engaging introduction</a:t>
            </a:r>
          </a:p>
          <a:p>
            <a:pPr marL="574675" indent="-514350" algn="just">
              <a:buFont typeface="+mj-lt"/>
              <a:buAutoNum type="arabicPeriod"/>
            </a:pPr>
            <a:endParaRPr lang="en-US" sz="3600" dirty="0" smtClean="0">
              <a:latin typeface="Cambria" pitchFamily="18" charset="0"/>
            </a:endParaRPr>
          </a:p>
          <a:p>
            <a:pPr marL="574675" indent="-514350" algn="just"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</a:rPr>
              <a:t>Clear </a:t>
            </a:r>
            <a:r>
              <a:rPr lang="en-US" sz="3600" dirty="0" smtClean="0">
                <a:latin typeface="Cambria" pitchFamily="18" charset="0"/>
              </a:rPr>
              <a:t>organization</a:t>
            </a:r>
          </a:p>
          <a:p>
            <a:pPr marL="403225" indent="-342900" algn="just">
              <a:buFont typeface="Wingdings" charset="2"/>
              <a:buChar char="ü"/>
            </a:pPr>
            <a:endParaRPr lang="en-US" sz="2800" b="1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11 Core Competencies: 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179797"/>
            <a:ext cx="6019800" cy="4330700"/>
          </a:xfrm>
        </p:spPr>
        <p:txBody>
          <a:bodyPr/>
          <a:lstStyle/>
          <a:p>
            <a:pPr marL="803275" indent="-742950">
              <a:buFont typeface="+mj-lt"/>
              <a:buAutoNum type="arabicPeriod" startAt="4"/>
            </a:pPr>
            <a:r>
              <a:rPr lang="en-US" sz="3600" dirty="0" smtClean="0">
                <a:latin typeface="Cambria" pitchFamily="18" charset="0"/>
              </a:rPr>
              <a:t>Well-supported</a:t>
            </a:r>
            <a:endParaRPr lang="en-US" sz="3600" dirty="0">
              <a:latin typeface="Cambria" pitchFamily="18" charset="0"/>
            </a:endParaRPr>
          </a:p>
          <a:p>
            <a:pPr marL="803275" indent="-742950">
              <a:buFont typeface="+mj-lt"/>
              <a:buAutoNum type="arabicPeriod" startAt="4"/>
            </a:pPr>
            <a:endParaRPr lang="en-US" sz="3600" dirty="0">
              <a:latin typeface="Cambria" pitchFamily="18" charset="0"/>
            </a:endParaRPr>
          </a:p>
          <a:p>
            <a:pPr marL="803275" indent="-742950">
              <a:buFont typeface="+mj-lt"/>
              <a:buAutoNum type="arabicPeriod" startAt="4"/>
            </a:pPr>
            <a:r>
              <a:rPr lang="en-US" sz="3600" dirty="0" smtClean="0">
                <a:latin typeface="Cambria" pitchFamily="18" charset="0"/>
              </a:rPr>
              <a:t>Closure </a:t>
            </a:r>
            <a:r>
              <a:rPr lang="en-US" sz="3600" dirty="0">
                <a:latin typeface="Cambria" pitchFamily="18" charset="0"/>
              </a:rPr>
              <a:t>in conclusion</a:t>
            </a:r>
          </a:p>
          <a:p>
            <a:pPr marL="803275" indent="-742950">
              <a:buFont typeface="+mj-lt"/>
              <a:buAutoNum type="arabicPeriod" startAt="4"/>
            </a:pPr>
            <a:endParaRPr lang="en-US" sz="3600" dirty="0" smtClean="0">
              <a:latin typeface="Cambria" pitchFamily="18" charset="0"/>
            </a:endParaRPr>
          </a:p>
          <a:p>
            <a:pPr marL="803275" indent="-742950">
              <a:buFont typeface="+mj-lt"/>
              <a:buAutoNum type="arabicPeriod" startAt="4"/>
            </a:pPr>
            <a:r>
              <a:rPr lang="en-US" sz="3600" dirty="0" smtClean="0">
                <a:latin typeface="Cambria" pitchFamily="18" charset="0"/>
              </a:rPr>
              <a:t>Clear </a:t>
            </a:r>
            <a:r>
              <a:rPr lang="en-US" sz="3600" dirty="0">
                <a:latin typeface="Cambria" pitchFamily="18" charset="0"/>
              </a:rPr>
              <a:t>and vivid language</a:t>
            </a:r>
          </a:p>
          <a:p>
            <a:pPr marL="403225" indent="-342900" algn="just">
              <a:buFont typeface="Wingdings" charset="2"/>
              <a:buChar char="ü"/>
            </a:pPr>
            <a:endParaRPr lang="en-US" sz="2800" b="1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11 Core Competencies: 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179797"/>
            <a:ext cx="6096000" cy="4330700"/>
          </a:xfrm>
        </p:spPr>
        <p:txBody>
          <a:bodyPr/>
          <a:lstStyle/>
          <a:p>
            <a:pPr marL="803275" indent="-742950">
              <a:buFont typeface="+mj-lt"/>
              <a:buAutoNum type="arabicPeriod" startAt="7"/>
            </a:pPr>
            <a:r>
              <a:rPr lang="en-US" sz="3600" dirty="0" smtClean="0">
                <a:latin typeface="Cambria" pitchFamily="18" charset="0"/>
              </a:rPr>
              <a:t>Suitable vocal expression</a:t>
            </a:r>
          </a:p>
          <a:p>
            <a:pPr marL="574675" indent="-514350">
              <a:buFont typeface="+mj-lt"/>
              <a:buAutoNum type="arabicPeriod" startAt="7"/>
            </a:pPr>
            <a:endParaRPr lang="en-US" sz="3600" dirty="0" smtClean="0">
              <a:latin typeface="Cambria" pitchFamily="18" charset="0"/>
            </a:endParaRPr>
          </a:p>
          <a:p>
            <a:pPr marL="574675" indent="-514350">
              <a:buFont typeface="+mj-lt"/>
              <a:buAutoNum type="arabicPeriod" startAt="7"/>
            </a:pPr>
            <a:r>
              <a:rPr lang="en-US" sz="3600" dirty="0" smtClean="0">
                <a:latin typeface="Cambria" pitchFamily="18" charset="0"/>
              </a:rPr>
              <a:t>Corresponding </a:t>
            </a:r>
            <a:r>
              <a:rPr lang="en-US" sz="3600" dirty="0" err="1" smtClean="0">
                <a:latin typeface="Cambria" pitchFamily="18" charset="0"/>
              </a:rPr>
              <a:t>nonverbals</a:t>
            </a:r>
            <a:endParaRPr lang="en-US" sz="3600" dirty="0" smtClean="0">
              <a:latin typeface="Cambria" pitchFamily="18" charset="0"/>
            </a:endParaRPr>
          </a:p>
          <a:p>
            <a:pPr marL="574675" indent="-514350">
              <a:buFont typeface="+mj-lt"/>
              <a:buAutoNum type="arabicPeriod" startAt="7"/>
            </a:pPr>
            <a:endParaRPr lang="en-US" sz="3600" dirty="0" smtClean="0">
              <a:latin typeface="Cambria" pitchFamily="18" charset="0"/>
            </a:endParaRPr>
          </a:p>
          <a:p>
            <a:pPr marL="574675" indent="-514350">
              <a:buFont typeface="+mj-lt"/>
              <a:buAutoNum type="arabicPeriod" startAt="7"/>
            </a:pPr>
            <a:r>
              <a:rPr lang="en-US" sz="3600" dirty="0" smtClean="0">
                <a:latin typeface="Cambria" pitchFamily="18" charset="0"/>
              </a:rPr>
              <a:t>Adapted to audience</a:t>
            </a:r>
            <a:endParaRPr lang="en-US" sz="3600" dirty="0" smtClean="0">
              <a:latin typeface="Cambria" pitchFamily="18" charset="0"/>
            </a:endParaRPr>
          </a:p>
          <a:p>
            <a:pPr marL="403225" indent="-342900" algn="just">
              <a:buFont typeface="Wingdings" charset="2"/>
              <a:buChar char="ü"/>
            </a:pPr>
            <a:endParaRPr lang="en-US" sz="2800" b="1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11 Core Competencies: 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981200"/>
            <a:ext cx="6096000" cy="4330700"/>
          </a:xfrm>
        </p:spPr>
        <p:txBody>
          <a:bodyPr/>
          <a:lstStyle/>
          <a:p>
            <a:pPr marL="574675" indent="-514350">
              <a:buFont typeface="+mj-lt"/>
              <a:buAutoNum type="arabicPeriod" startAt="7"/>
            </a:pPr>
            <a:endParaRPr lang="en-US" sz="3600" dirty="0" smtClean="0">
              <a:latin typeface="Cambria" pitchFamily="18" charset="0"/>
            </a:endParaRPr>
          </a:p>
          <a:p>
            <a:pPr marL="803275" indent="-742950">
              <a:buFont typeface="+mj-lt"/>
              <a:buAutoNum type="arabicPeriod" startAt="10"/>
            </a:pPr>
            <a:r>
              <a:rPr lang="en-US" sz="3600" dirty="0" smtClean="0">
                <a:latin typeface="Cambria" pitchFamily="18" charset="0"/>
              </a:rPr>
              <a:t>Adept use of visual aids</a:t>
            </a:r>
          </a:p>
          <a:p>
            <a:pPr marL="574675" indent="-514350">
              <a:buFont typeface="+mj-lt"/>
              <a:buAutoNum type="arabicPeriod" startAt="10"/>
            </a:pPr>
            <a:endParaRPr lang="en-US" sz="3600" dirty="0" smtClean="0">
              <a:latin typeface="Cambria" pitchFamily="18" charset="0"/>
            </a:endParaRPr>
          </a:p>
          <a:p>
            <a:pPr marL="574675" indent="-514350">
              <a:buFont typeface="+mj-lt"/>
              <a:buAutoNum type="arabicPeriod" startAt="10"/>
            </a:pPr>
            <a:r>
              <a:rPr lang="en-US" sz="3600" dirty="0" smtClean="0">
                <a:latin typeface="Cambria" pitchFamily="18" charset="0"/>
              </a:rPr>
              <a:t>Convincing persuasion</a:t>
            </a:r>
            <a:endParaRPr lang="en-US" sz="3600" dirty="0" smtClean="0">
              <a:latin typeface="Cambria" pitchFamily="18" charset="0"/>
            </a:endParaRPr>
          </a:p>
          <a:p>
            <a:pPr marL="403225" indent="-342900" algn="just">
              <a:buFont typeface="Wingdings" charset="2"/>
              <a:buChar char="ü"/>
            </a:pPr>
            <a:endParaRPr lang="en-US" sz="2800" b="1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effectLst/>
                <a:latin typeface="Cambria" pitchFamily="18" charset="0"/>
              </a:rPr>
              <a:t>11 Core Competencies: </a:t>
            </a:r>
            <a:endParaRPr lang="en-US" sz="4000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E80C7-82CF-4C62-9222-C570EBCAF8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0">
      <a:dk1>
        <a:srgbClr val="0000FF"/>
      </a:dk1>
      <a:lt1>
        <a:sysClr val="window" lastClr="FFFFFF"/>
      </a:lt1>
      <a:dk2>
        <a:srgbClr val="464646"/>
      </a:dk2>
      <a:lt2>
        <a:srgbClr val="DEF5FA"/>
      </a:lt2>
      <a:accent1>
        <a:srgbClr val="0000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142</Words>
  <Application>Microsoft Macintosh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Calibri</vt:lpstr>
      <vt:lpstr>Cambria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Arial</vt:lpstr>
      <vt:lpstr>Concourse</vt:lpstr>
      <vt:lpstr>Chapter 1:   Introduction to Public Speaking</vt:lpstr>
      <vt:lpstr>Learning Objectives</vt:lpstr>
      <vt:lpstr>PowerPoint Presentation</vt:lpstr>
      <vt:lpstr>PowerPoint Presentation</vt:lpstr>
      <vt:lpstr>PowerPoint Presentation</vt:lpstr>
      <vt:lpstr>11 Core Competencies: </vt:lpstr>
      <vt:lpstr>11 Core Competencies: </vt:lpstr>
      <vt:lpstr>11 Core Competencies: </vt:lpstr>
      <vt:lpstr>11 Core Competencies: </vt:lpstr>
    </vt:vector>
  </TitlesOfParts>
  <Manager/>
  <Company>Home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VIEW OF COMMUNICATION</dc:title>
  <dc:subject/>
  <dc:creator>Victoria</dc:creator>
  <cp:keywords/>
  <dc:description/>
  <cp:lastModifiedBy>Microsoft Office User</cp:lastModifiedBy>
  <cp:revision>30</cp:revision>
  <dcterms:created xsi:type="dcterms:W3CDTF">2007-09-04T03:06:12Z</dcterms:created>
  <dcterms:modified xsi:type="dcterms:W3CDTF">2018-02-28T20:32:26Z</dcterms:modified>
  <cp:category/>
</cp:coreProperties>
</file>