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9"/>
  </p:notesMasterIdLst>
  <p:handoutMasterIdLst>
    <p:handoutMasterId r:id="rId10"/>
  </p:handoutMasterIdLst>
  <p:sldIdLst>
    <p:sldId id="261" r:id="rId2"/>
    <p:sldId id="257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7086600" cy="942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29"/>
    <p:restoredTop sz="94643"/>
  </p:normalViewPr>
  <p:slideViewPr>
    <p:cSldViewPr>
      <p:cViewPr>
        <p:scale>
          <a:sx n="70" d="100"/>
          <a:sy n="70" d="100"/>
        </p:scale>
        <p:origin x="1696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A0C3-9B2A-294C-9A90-A9689D860AC6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0DD8-C7BF-5846-9810-F5510EBF7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3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68C89-3CCA-C54B-9550-FCC4176A7334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8025"/>
            <a:ext cx="4714875" cy="3535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9925"/>
            <a:ext cx="5670550" cy="4243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B7532-C982-124A-B3F3-ABDE9C49F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57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3F7A5A-7737-42C6-8867-023BA65D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74ED-F374-4E41-AE4A-0F01925A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715E-9A73-422E-9F9B-7A2E8D7C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80C7-82CF-4C62-9222-C570EBCA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87D2F-8959-4B39-929C-BA0E6EEBE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D30921-B889-4F69-A7E3-A80A0812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AF562-2AC0-4B64-B930-9A92F315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7310E1-2718-4148-B7FA-124B50A32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BE57-44C1-4874-900F-ABA6722EB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9F35B-8052-4139-A8B3-BE98714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4F991E-AF9B-429F-A24E-2C34800A6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825CF7-55AD-4966-AEC9-B2F2E3316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7" r:id="rId3"/>
    <p:sldLayoutId id="2147483688" r:id="rId4"/>
    <p:sldLayoutId id="2147483689" r:id="rId5"/>
    <p:sldLayoutId id="2147483690" r:id="rId6"/>
    <p:sldLayoutId id="2147483683" r:id="rId7"/>
    <p:sldLayoutId id="2147483691" r:id="rId8"/>
    <p:sldLayoutId id="2147483692" r:id="rId9"/>
    <p:sldLayoutId id="2147483684" r:id="rId10"/>
    <p:sldLayoutId id="214748368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153400" cy="60960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Chapter 11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:  </a:t>
            </a:r>
            <a:b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</a:b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Using Language Well</a:t>
            </a:r>
            <a:endParaRPr lang="en-US" sz="4000" dirty="0">
              <a:solidFill>
                <a:srgbClr val="0000FF"/>
              </a:solidFill>
              <a:effectLst/>
              <a:latin typeface="Garamond"/>
              <a:cs typeface="Garamon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905000"/>
            <a:ext cx="3010798" cy="4512974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0862"/>
            <a:ext cx="8534400" cy="4808538"/>
          </a:xfrm>
        </p:spPr>
        <p:txBody>
          <a:bodyPr>
            <a:normAutofit/>
          </a:bodyPr>
          <a:lstStyle/>
          <a:p>
            <a:pPr marL="365760" indent="-256032"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After reading your chapter, you </a:t>
            </a:r>
            <a:r>
              <a:rPr lang="en-US" sz="2800" b="1" i="1" dirty="0">
                <a:solidFill>
                  <a:srgbClr val="000000"/>
                </a:solidFill>
                <a:latin typeface="Cambria"/>
                <a:cs typeface="Cambria"/>
              </a:rPr>
              <a:t>will be able to</a:t>
            </a:r>
            <a:r>
              <a:rPr lang="en-US" sz="2800" b="1" i="1" dirty="0" smtClean="0">
                <a:solidFill>
                  <a:srgbClr val="000000"/>
                </a:solidFill>
                <a:latin typeface="Cambria"/>
                <a:cs typeface="Cambria"/>
              </a:rPr>
              <a:t>:</a:t>
            </a:r>
            <a:endParaRPr lang="en-US" sz="2800" b="1" i="1" dirty="0">
              <a:solidFill>
                <a:schemeClr val="bg2">
                  <a:lumMod val="50000"/>
                </a:schemeClr>
              </a:solidFill>
              <a:latin typeface="Cambria"/>
              <a:cs typeface="Cambria"/>
            </a:endParaRPr>
          </a:p>
          <a:p>
            <a:endParaRPr lang="en-US" sz="2400" dirty="0"/>
          </a:p>
          <a:p>
            <a:pPr marL="566737" indent="-457200">
              <a:buFont typeface="+mj-lt"/>
              <a:buAutoNum type="arabicPeriod"/>
            </a:pPr>
            <a:r>
              <a:rPr lang="en-US" sz="2500" dirty="0">
                <a:latin typeface="Cambria" charset="0"/>
                <a:ea typeface="Cambria" charset="0"/>
                <a:cs typeface="Cambria" charset="0"/>
              </a:rPr>
              <a:t>Understand the power of language to define our world and our relationship to the world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500" dirty="0" smtClean="0">
                <a:latin typeface="Cambria" charset="0"/>
                <a:ea typeface="Cambria" charset="0"/>
                <a:cs typeface="Cambria" charset="0"/>
              </a:rPr>
              <a:t>Choose </a:t>
            </a:r>
            <a:r>
              <a:rPr lang="en-US" sz="2500" dirty="0">
                <a:latin typeface="Cambria" charset="0"/>
                <a:ea typeface="Cambria" charset="0"/>
                <a:cs typeface="Cambria" charset="0"/>
              </a:rPr>
              <a:t>language that positively impacts the ability to inform and persuade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500" dirty="0" smtClean="0">
                <a:latin typeface="Cambria" charset="0"/>
                <a:ea typeface="Cambria" charset="0"/>
                <a:cs typeface="Cambria" charset="0"/>
              </a:rPr>
              <a:t>Choose </a:t>
            </a:r>
            <a:r>
              <a:rPr lang="en-US" sz="2500" dirty="0">
                <a:latin typeface="Cambria" charset="0"/>
                <a:ea typeface="Cambria" charset="0"/>
                <a:cs typeface="Cambria" charset="0"/>
              </a:rPr>
              <a:t>language to create a clear and vivid message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500" dirty="0" smtClean="0">
                <a:latin typeface="Cambria" charset="0"/>
                <a:ea typeface="Cambria" charset="0"/>
                <a:cs typeface="Cambria" charset="0"/>
              </a:rPr>
              <a:t>Use </a:t>
            </a:r>
            <a:r>
              <a:rPr lang="en-US" sz="2500" dirty="0">
                <a:latin typeface="Cambria" charset="0"/>
                <a:ea typeface="Cambria" charset="0"/>
                <a:cs typeface="Cambria" charset="0"/>
              </a:rPr>
              <a:t>language that is ethical and accurate </a:t>
            </a:r>
          </a:p>
          <a:p>
            <a:pPr marL="566737" indent="-457200">
              <a:buFont typeface="+mj-lt"/>
              <a:buAutoNum type="arabicPeriod"/>
            </a:pPr>
            <a:r>
              <a:rPr lang="en-US" sz="2500" dirty="0" smtClean="0">
                <a:latin typeface="Cambria" charset="0"/>
                <a:ea typeface="Cambria" charset="0"/>
                <a:cs typeface="Cambria" charset="0"/>
              </a:rPr>
              <a:t>Use </a:t>
            </a:r>
            <a:r>
              <a:rPr lang="en-US" sz="2500" dirty="0">
                <a:latin typeface="Cambria" charset="0"/>
                <a:ea typeface="Cambria" charset="0"/>
                <a:cs typeface="Cambria" charset="0"/>
              </a:rPr>
              <a:t>language to enhance his or her speaker </a:t>
            </a:r>
            <a:r>
              <a:rPr lang="en-US" sz="2500" dirty="0" smtClean="0">
                <a:latin typeface="Cambria" charset="0"/>
                <a:ea typeface="Cambria" charset="0"/>
                <a:cs typeface="Cambria" charset="0"/>
              </a:rPr>
              <a:t>credibility</a:t>
            </a:r>
            <a:endParaRPr lang="en-US" sz="2500" dirty="0">
              <a:latin typeface="Cambria" charset="0"/>
              <a:ea typeface="Cambria" charset="0"/>
              <a:cs typeface="Cambria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>
              <a:latin typeface="Times New Roman" pitchFamily="18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Learning Objectives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Introduction: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057400"/>
            <a:ext cx="64008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The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Power of Language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Communication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vs. </a:t>
            </a: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Language </a:t>
            </a:r>
            <a:endParaRPr lang="en-US" sz="2400" dirty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Language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Creates Social Reality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mbria" charset="0"/>
                <a:ea typeface="Cambria" charset="0"/>
                <a:cs typeface="Cambria" charset="0"/>
              </a:rPr>
              <a:t>The </a:t>
            </a:r>
            <a:r>
              <a:rPr lang="en-US" sz="2400" dirty="0">
                <a:latin typeface="Cambria" charset="0"/>
                <a:ea typeface="Cambria" charset="0"/>
                <a:cs typeface="Cambria" charset="0"/>
              </a:rPr>
              <a:t>Differences Language Choices Can Make </a:t>
            </a:r>
          </a:p>
        </p:txBody>
      </p:sp>
    </p:spTree>
    <p:extLst>
      <p:ext uri="{BB962C8B-B14F-4D97-AF65-F5344CB8AC3E}">
        <p14:creationId xmlns:p14="http://schemas.microsoft.com/office/powerpoint/2010/main" val="19767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Clear &amp; Vivid Messages: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2438400"/>
            <a:ext cx="2514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Simple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Concrete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Precise</a:t>
            </a:r>
            <a:endParaRPr lang="en-US" sz="28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32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Using Stylized Language: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68487" y="1945481"/>
            <a:ext cx="53594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Metaphors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and Similes </a:t>
            </a: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Alliteration </a:t>
            </a:r>
            <a:endParaRPr lang="en-US" sz="2600" dirty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Antithesis </a:t>
            </a:r>
            <a:endParaRPr lang="en-US" sz="2600" dirty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Parallel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Structure and Language </a:t>
            </a: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Personalized </a:t>
            </a:r>
            <a:r>
              <a:rPr lang="en-US" sz="2600" dirty="0">
                <a:latin typeface="Cambria" charset="0"/>
                <a:ea typeface="Cambria" charset="0"/>
                <a:cs typeface="Cambria" charset="0"/>
              </a:rPr>
              <a:t>Language </a:t>
            </a:r>
          </a:p>
        </p:txBody>
      </p:sp>
    </p:spTree>
    <p:extLst>
      <p:ext uri="{BB962C8B-B14F-4D97-AF65-F5344CB8AC3E}">
        <p14:creationId xmlns:p14="http://schemas.microsoft.com/office/powerpoint/2010/main" val="113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Ethical &amp; Accurate Language: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60600" y="2514600"/>
            <a:ext cx="53594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Language &amp; Ethics</a:t>
            </a:r>
          </a:p>
          <a:p>
            <a:pPr marL="457200" indent="-457200">
              <a:buFont typeface="+mj-lt"/>
              <a:buAutoNum type="arabicPeriod"/>
            </a:pPr>
            <a:endParaRPr lang="en-US" sz="2600" dirty="0" smtClean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>
                <a:latin typeface="Cambria" charset="0"/>
                <a:ea typeface="Cambria" charset="0"/>
                <a:cs typeface="Cambria" charset="0"/>
              </a:rPr>
              <a:t>(Hetero)sexist Language</a:t>
            </a:r>
            <a:endParaRPr lang="en-US" sz="26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34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Language Pitfalls: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2122944"/>
            <a:ext cx="677862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Profanity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Exaggeration </a:t>
            </a:r>
            <a:endParaRPr lang="en-US" sz="2800" dirty="0">
              <a:latin typeface="Cambria" charset="0"/>
              <a:ea typeface="Cambria" charset="0"/>
              <a:cs typeface="Cambria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Powerless </a:t>
            </a: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Language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Incorrect </a:t>
            </a: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Grammar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Other </a:t>
            </a: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Language Choices to Consider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>
                <a:latin typeface="Cambria" charset="0"/>
                <a:ea typeface="Cambria" charset="0"/>
                <a:cs typeface="Cambria" charset="0"/>
              </a:rPr>
              <a:t>Cliches</a:t>
            </a: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 </a:t>
            </a:r>
            <a:endParaRPr lang="en-US" sz="28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0">
      <a:dk1>
        <a:srgbClr val="0000FF"/>
      </a:dk1>
      <a:lt1>
        <a:sysClr val="window" lastClr="FFFFFF"/>
      </a:lt1>
      <a:dk2>
        <a:srgbClr val="464646"/>
      </a:dk2>
      <a:lt2>
        <a:srgbClr val="DEF5FA"/>
      </a:lt2>
      <a:accent1>
        <a:srgbClr val="0000F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575</TotalTime>
  <Words>142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Calibri</vt:lpstr>
      <vt:lpstr>Cambria</vt:lpstr>
      <vt:lpstr>Garamond</vt:lpstr>
      <vt:lpstr>Lucida Sans Unicode</vt:lpstr>
      <vt:lpstr>Times New Roman</vt:lpstr>
      <vt:lpstr>Verdana</vt:lpstr>
      <vt:lpstr>Wingdings 2</vt:lpstr>
      <vt:lpstr>Wingdings 3</vt:lpstr>
      <vt:lpstr>Arial</vt:lpstr>
      <vt:lpstr>Concourse</vt:lpstr>
      <vt:lpstr>Chapter 11:   Using Language Well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Home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VIEW OF COMMUNICATION</dc:title>
  <dc:subject/>
  <dc:creator>Victoria</dc:creator>
  <cp:keywords/>
  <dc:description/>
  <cp:lastModifiedBy>Microsoft Office User</cp:lastModifiedBy>
  <cp:revision>39</cp:revision>
  <dcterms:created xsi:type="dcterms:W3CDTF">2007-09-04T03:06:12Z</dcterms:created>
  <dcterms:modified xsi:type="dcterms:W3CDTF">2018-02-28T23:48:16Z</dcterms:modified>
  <cp:category/>
</cp:coreProperties>
</file>