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12"/>
  </p:notesMasterIdLst>
  <p:handoutMasterIdLst>
    <p:handoutMasterId r:id="rId13"/>
  </p:handoutMasterIdLst>
  <p:sldIdLst>
    <p:sldId id="261" r:id="rId2"/>
    <p:sldId id="257" r:id="rId3"/>
    <p:sldId id="262" r:id="rId4"/>
    <p:sldId id="270" r:id="rId5"/>
    <p:sldId id="263" r:id="rId6"/>
    <p:sldId id="268" r:id="rId7"/>
    <p:sldId id="267" r:id="rId8"/>
    <p:sldId id="269" r:id="rId9"/>
    <p:sldId id="271" r:id="rId10"/>
    <p:sldId id="275" r:id="rId11"/>
  </p:sldIdLst>
  <p:sldSz cx="9144000" cy="6858000" type="screen4x3"/>
  <p:notesSz cx="7086600" cy="94297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43"/>
  </p:normalViewPr>
  <p:slideViewPr>
    <p:cSldViewPr>
      <p:cViewPr>
        <p:scale>
          <a:sx n="89" d="100"/>
          <a:sy n="89" d="100"/>
        </p:scale>
        <p:origin x="53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788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9A0C3-9B2A-294C-9A90-A9689D860AC6}" type="datetime1">
              <a:rPr lang="en-US" smtClean="0"/>
              <a:t>2/28/18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788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D0DD8-C7BF-5846-9810-F5510EBF7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73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788" y="0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68C89-3CCA-C54B-9550-FCC4176A7334}" type="datetime1">
              <a:rPr lang="en-US" smtClean="0"/>
              <a:t>2/28/18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8025"/>
            <a:ext cx="4714875" cy="35353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79925"/>
            <a:ext cx="5670550" cy="42433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788" y="8956675"/>
            <a:ext cx="3070225" cy="471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B7532-C982-124A-B3F3-ABDE9C49F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557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B7532-C982-124A-B3F3-ABDE9C49FA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B7532-C982-124A-B3F3-ABDE9C49FA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42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B7532-C982-124A-B3F3-ABDE9C49FA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A3F7A5A-7737-42C6-8867-023BA65D9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C74ED-F374-4E41-AE4A-0F01925A9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2715E-9A73-422E-9F9B-7A2E8D7C4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E80C7-82CF-4C62-9222-C570EBCAF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B87D2F-8959-4B39-929C-BA0E6EEBE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FD30921-B889-4F69-A7E3-A80A08126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01AF562-2AC0-4B64-B930-9A92F3159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7310E1-2718-4148-B7FA-124B50A32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FBE57-44C1-4874-900F-ABA6722EB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789F35B-8052-4139-A8B3-BE9871481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34F991E-AF9B-429F-A24E-2C34800A6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4825CF7-55AD-4966-AEC9-B2F2E3316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2" r:id="rId2"/>
    <p:sldLayoutId id="2147483687" r:id="rId3"/>
    <p:sldLayoutId id="2147483688" r:id="rId4"/>
    <p:sldLayoutId id="2147483689" r:id="rId5"/>
    <p:sldLayoutId id="2147483690" r:id="rId6"/>
    <p:sldLayoutId id="2147483683" r:id="rId7"/>
    <p:sldLayoutId id="2147483691" r:id="rId8"/>
    <p:sldLayoutId id="2147483692" r:id="rId9"/>
    <p:sldLayoutId id="2147483684" r:id="rId10"/>
    <p:sldLayoutId id="2147483685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3400" y="1295399"/>
            <a:ext cx="7772400" cy="609601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u="sng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  <a:t>Chapter </a:t>
            </a:r>
            <a:r>
              <a:rPr lang="en-US" sz="4000" u="sng" dirty="0">
                <a:solidFill>
                  <a:srgbClr val="0000FF"/>
                </a:solidFill>
                <a:effectLst/>
                <a:latin typeface="Garamond"/>
                <a:cs typeface="Garamond"/>
              </a:rPr>
              <a:t>12</a:t>
            </a:r>
            <a:r>
              <a:rPr lang="en-US" sz="4000" dirty="0">
                <a:solidFill>
                  <a:srgbClr val="0000FF"/>
                </a:solidFill>
                <a:effectLst/>
                <a:latin typeface="Garamond"/>
                <a:cs typeface="Garamond"/>
              </a:rPr>
              <a:t>: </a:t>
            </a:r>
            <a:r>
              <a:rPr lang="en-US" sz="4000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  <a:t/>
            </a:r>
            <a:br>
              <a:rPr lang="en-US" sz="4000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</a:br>
            <a:r>
              <a:rPr lang="en-US" sz="4000" dirty="0" smtClean="0">
                <a:solidFill>
                  <a:srgbClr val="0000FF"/>
                </a:solidFill>
                <a:effectLst/>
                <a:latin typeface="Garamond"/>
                <a:cs typeface="Garamond"/>
              </a:rPr>
              <a:t>Informative </a:t>
            </a:r>
            <a:r>
              <a:rPr lang="en-US" sz="4000" dirty="0">
                <a:solidFill>
                  <a:srgbClr val="0000FF"/>
                </a:solidFill>
                <a:effectLst/>
                <a:latin typeface="Garamond"/>
                <a:cs typeface="Garamond"/>
              </a:rPr>
              <a:t>Speaking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817A94E-96EB-9B40-A0DE-11C7F8EB5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034540"/>
            <a:ext cx="4981575" cy="39852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0" y="1951038"/>
            <a:ext cx="6634956" cy="4525962"/>
          </a:xfrm>
        </p:spPr>
        <p:txBody>
          <a:bodyPr/>
          <a:lstStyle/>
          <a:p>
            <a:pPr marL="803275" indent="-742950">
              <a:buFont typeface="+mj-lt"/>
              <a:buAutoNum type="arabicPeriod"/>
            </a:pPr>
            <a:r>
              <a:rPr lang="en-US" sz="3200" dirty="0" smtClean="0">
                <a:latin typeface="Cambria" pitchFamily="18" charset="0"/>
              </a:rPr>
              <a:t>Informative </a:t>
            </a:r>
            <a:r>
              <a:rPr lang="en-US" sz="3200" dirty="0" smtClean="0">
                <a:latin typeface="Cambria" pitchFamily="18" charset="0"/>
              </a:rPr>
              <a:t>speeche</a:t>
            </a:r>
            <a:r>
              <a:rPr lang="en-US" sz="3200" dirty="0" smtClean="0">
                <a:latin typeface="Cambria" pitchFamily="18" charset="0"/>
              </a:rPr>
              <a:t>s </a:t>
            </a:r>
            <a:r>
              <a:rPr lang="en-US" sz="3200" dirty="0">
                <a:latin typeface="Cambria" pitchFamily="18" charset="0"/>
              </a:rPr>
              <a:t>provide </a:t>
            </a:r>
            <a:r>
              <a:rPr lang="en-US" sz="3200" dirty="0" smtClean="0">
                <a:latin typeface="Cambria" pitchFamily="18" charset="0"/>
              </a:rPr>
              <a:t>information</a:t>
            </a:r>
            <a:endParaRPr lang="en-US" sz="3200" dirty="0">
              <a:latin typeface="Cambria" pitchFamily="18" charset="0"/>
            </a:endParaRPr>
          </a:p>
          <a:p>
            <a:pPr marL="803275" indent="-742950">
              <a:buFont typeface="+mj-lt"/>
              <a:buAutoNum type="arabicPeriod"/>
            </a:pPr>
            <a:endParaRPr lang="en-US" sz="3200" dirty="0" smtClean="0">
              <a:latin typeface="Cambria" pitchFamily="18" charset="0"/>
            </a:endParaRPr>
          </a:p>
          <a:p>
            <a:pPr marL="803275" indent="-742950">
              <a:buFont typeface="+mj-lt"/>
              <a:buAutoNum type="arabicPeriod"/>
            </a:pPr>
            <a:r>
              <a:rPr lang="en-US" sz="3200" dirty="0" smtClean="0">
                <a:latin typeface="Cambria" pitchFamily="18" charset="0"/>
              </a:rPr>
              <a:t>Variety </a:t>
            </a:r>
            <a:r>
              <a:rPr lang="en-US" sz="3200" dirty="0">
                <a:latin typeface="Cambria" pitchFamily="18" charset="0"/>
              </a:rPr>
              <a:t>of topics </a:t>
            </a:r>
            <a:r>
              <a:rPr lang="en-US" sz="3200" dirty="0" smtClean="0">
                <a:latin typeface="Cambria" pitchFamily="18" charset="0"/>
              </a:rPr>
              <a:t>available</a:t>
            </a:r>
            <a:endParaRPr lang="en-US" sz="3200" dirty="0">
              <a:latin typeface="Cambria" pitchFamily="18" charset="0"/>
            </a:endParaRPr>
          </a:p>
          <a:p>
            <a:pPr marL="803275" indent="-742950">
              <a:buFont typeface="+mj-lt"/>
              <a:buAutoNum type="arabicPeriod"/>
            </a:pPr>
            <a:endParaRPr lang="en-US" sz="3200" dirty="0" smtClean="0">
              <a:latin typeface="Cambria" pitchFamily="18" charset="0"/>
            </a:endParaRPr>
          </a:p>
          <a:p>
            <a:pPr marL="803275" indent="-742950">
              <a:buFont typeface="+mj-lt"/>
              <a:buAutoNum type="arabicPeriod"/>
            </a:pPr>
            <a:r>
              <a:rPr lang="en-US" sz="3200" dirty="0" smtClean="0">
                <a:latin typeface="Cambria" pitchFamily="18" charset="0"/>
              </a:rPr>
              <a:t>Adapt </a:t>
            </a:r>
            <a:r>
              <a:rPr lang="en-US" sz="3200" dirty="0">
                <a:latin typeface="Cambria" pitchFamily="18" charset="0"/>
              </a:rPr>
              <a:t>to the </a:t>
            </a:r>
            <a:r>
              <a:rPr lang="en-US" sz="3200" dirty="0" smtClean="0">
                <a:latin typeface="Cambria" pitchFamily="18" charset="0"/>
              </a:rPr>
              <a:t>audience</a:t>
            </a:r>
            <a:endParaRPr lang="en-US" sz="3200" dirty="0">
              <a:latin typeface="Cambria" pitchFamily="18" charset="0"/>
            </a:endParaRPr>
          </a:p>
          <a:p>
            <a:pPr marL="60325" indent="0" algn="just">
              <a:buNone/>
            </a:pPr>
            <a:endParaRPr lang="en-US" sz="4000" b="1" dirty="0">
              <a:latin typeface="Cambria" pitchFamily="18" charset="0"/>
            </a:endParaRPr>
          </a:p>
          <a:p>
            <a:pPr marL="60325" indent="0" algn="just">
              <a:buNone/>
            </a:pPr>
            <a:endParaRPr lang="en-US" sz="4000" b="1" dirty="0">
              <a:latin typeface="Cambria" pitchFamily="18" charset="0"/>
            </a:endParaRPr>
          </a:p>
          <a:p>
            <a:pPr marL="631825" indent="-571500" algn="just"/>
            <a:endParaRPr lang="en-US" sz="4000" b="1" dirty="0">
              <a:latin typeface="Cambria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effectLst/>
                <a:latin typeface="Cambria" pitchFamily="18" charset="0"/>
              </a:rPr>
              <a:t>Conclusion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71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41488"/>
            <a:ext cx="8382000" cy="4343400"/>
          </a:xfrm>
        </p:spPr>
        <p:txBody>
          <a:bodyPr>
            <a:normAutofit fontScale="92500" lnSpcReduction="20000"/>
          </a:bodyPr>
          <a:lstStyle/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b="1" i="1" dirty="0">
                <a:solidFill>
                  <a:srgbClr val="000000"/>
                </a:solidFill>
                <a:latin typeface="Cambria" charset="0"/>
                <a:ea typeface="Cambria" charset="0"/>
                <a:cs typeface="Cambria" charset="0"/>
              </a:rPr>
              <a:t>After reading your chapter, you will be able to: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sz="2800" b="1" i="1" dirty="0">
              <a:solidFill>
                <a:schemeClr val="bg2">
                  <a:lumMod val="50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  <a:p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Explain the importance of accuracy, clarity and listener interest in informative speaking.</a:t>
            </a:r>
          </a:p>
          <a:p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Discuss why speaking to inform is important. Identify strategies for making information clear and interesting to your speaking audience.</a:t>
            </a:r>
          </a:p>
          <a:p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Identify the different types of speeches</a:t>
            </a:r>
          </a:p>
          <a:p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Identify several categories of topics that may be used in informative speaking.</a:t>
            </a:r>
          </a:p>
          <a:p>
            <a:r>
              <a:rPr lang="en-US" sz="3000" dirty="0">
                <a:latin typeface="Cambria" charset="0"/>
                <a:ea typeface="Cambria" charset="0"/>
                <a:cs typeface="Cambria" charset="0"/>
              </a:rPr>
              <a:t> Describe several approaches to developing a topic.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en-US" sz="2800" dirty="0">
              <a:latin typeface="Times New Roman" pitchFamily="18" charset="0"/>
            </a:endParaRP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Cambria" pitchFamily="18" charset="0"/>
              </a:rPr>
              <a:t>Learning Objectives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3375" y="838200"/>
            <a:ext cx="8458200" cy="3908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latin typeface="Cambria" pitchFamily="18" charset="0"/>
              </a:rPr>
              <a:t>Informative </a:t>
            </a:r>
            <a:r>
              <a:rPr lang="en-US" sz="4000" b="1" dirty="0" smtClean="0">
                <a:solidFill>
                  <a:srgbClr val="000000"/>
                </a:solidFill>
                <a:latin typeface="Cambria" pitchFamily="18" charset="0"/>
              </a:rPr>
              <a:t>Speeches:</a:t>
            </a:r>
            <a:endParaRPr lang="en-US" sz="4000" dirty="0">
              <a:latin typeface="Cambria" pitchFamily="18" charset="0"/>
            </a:endParaRPr>
          </a:p>
          <a:p>
            <a:pPr marL="914400">
              <a:tabLst>
                <a:tab pos="914400" algn="l"/>
                <a:tab pos="1371600" algn="l"/>
              </a:tabLst>
              <a:defRPr/>
            </a:pPr>
            <a:endParaRPr lang="en-US" sz="3200" dirty="0" smtClean="0">
              <a:latin typeface="Cambria" pitchFamily="18" charset="0"/>
            </a:endParaRPr>
          </a:p>
          <a:p>
            <a:pPr marL="914400">
              <a:tabLst>
                <a:tab pos="914400" algn="l"/>
                <a:tab pos="1371600" algn="l"/>
              </a:tabLst>
              <a:defRPr/>
            </a:pPr>
            <a:endParaRPr lang="en-US" sz="3200" dirty="0">
              <a:latin typeface="Cambria" pitchFamily="18" charset="0"/>
            </a:endParaRPr>
          </a:p>
          <a:p>
            <a:pPr marL="1371600" indent="-457200">
              <a:buFont typeface="Arial" panose="020B0604020202020204" pitchFamily="34" charset="0"/>
              <a:buChar char="•"/>
              <a:tabLst>
                <a:tab pos="914400" algn="l"/>
                <a:tab pos="1371600" algn="l"/>
              </a:tabLst>
              <a:defRPr/>
            </a:pPr>
            <a:r>
              <a:rPr lang="en-US" sz="3200" dirty="0">
                <a:latin typeface="Cambria" pitchFamily="18" charset="0"/>
              </a:rPr>
              <a:t>Does not advocate a course of </a:t>
            </a:r>
            <a:r>
              <a:rPr lang="en-US" sz="3200" dirty="0" smtClean="0">
                <a:latin typeface="Cambria" pitchFamily="18" charset="0"/>
              </a:rPr>
              <a:t>action </a:t>
            </a:r>
            <a:endParaRPr lang="en-US" sz="3200" dirty="0">
              <a:latin typeface="Cambria" pitchFamily="18" charset="0"/>
            </a:endParaRPr>
          </a:p>
          <a:p>
            <a:pPr marL="1371600" indent="-457200">
              <a:buFont typeface="Arial" panose="020B0604020202020204" pitchFamily="34" charset="0"/>
              <a:buChar char="•"/>
              <a:tabLst>
                <a:tab pos="914400" algn="l"/>
                <a:tab pos="1371600" algn="l"/>
              </a:tabLst>
              <a:defRPr/>
            </a:pPr>
            <a:endParaRPr lang="en-US" sz="3200" dirty="0" smtClean="0">
              <a:latin typeface="Cambria" pitchFamily="18" charset="0"/>
            </a:endParaRPr>
          </a:p>
          <a:p>
            <a:pPr marL="1371600" indent="-457200">
              <a:buFont typeface="Arial" panose="020B0604020202020204" pitchFamily="34" charset="0"/>
              <a:buChar char="•"/>
              <a:tabLst>
                <a:tab pos="914400" algn="l"/>
                <a:tab pos="1371600" algn="l"/>
              </a:tabLst>
              <a:defRPr/>
            </a:pPr>
            <a:r>
              <a:rPr lang="en-US" sz="3200" dirty="0" smtClean="0">
                <a:latin typeface="Cambria" pitchFamily="18" charset="0"/>
              </a:rPr>
              <a:t>Provides information</a:t>
            </a:r>
            <a:endParaRPr lang="en-US" sz="3200" dirty="0">
              <a:latin typeface="Cambria" pitchFamily="18" charset="0"/>
            </a:endParaRPr>
          </a:p>
          <a:p>
            <a:pPr>
              <a:defRPr/>
            </a:pPr>
            <a:endParaRPr lang="en-US" sz="2400" dirty="0">
              <a:latin typeface="Cambria" pitchFamily="18" charset="0"/>
            </a:endParaRPr>
          </a:p>
          <a:p>
            <a:pPr marL="1371600" indent="-1371600">
              <a:tabLst>
                <a:tab pos="914400" algn="l"/>
                <a:tab pos="1371600" algn="l"/>
                <a:tab pos="1828800" algn="l"/>
              </a:tabLst>
              <a:defRPr/>
            </a:pPr>
            <a:r>
              <a:rPr lang="en-US" sz="2400" dirty="0">
                <a:latin typeface="Cambria" pitchFamily="18" charset="0"/>
              </a:rPr>
              <a:t>	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CFBE57-44C1-4874-900F-ABA6722EBFD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975241"/>
            <a:ext cx="8458200" cy="47397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latin typeface="Cambria" pitchFamily="18" charset="0"/>
              </a:rPr>
              <a:t>Goals </a:t>
            </a:r>
            <a:r>
              <a:rPr lang="en-US" sz="4000" b="1">
                <a:solidFill>
                  <a:srgbClr val="000000"/>
                </a:solidFill>
                <a:latin typeface="Cambria" pitchFamily="18" charset="0"/>
              </a:rPr>
              <a:t>of </a:t>
            </a:r>
            <a:r>
              <a:rPr lang="en-US" sz="4000" b="1" smtClean="0">
                <a:solidFill>
                  <a:srgbClr val="000000"/>
                </a:solidFill>
                <a:latin typeface="Cambria" pitchFamily="18" charset="0"/>
              </a:rPr>
              <a:t>Informative Speeches:</a:t>
            </a:r>
            <a:endParaRPr lang="en-US" sz="4000" dirty="0">
              <a:latin typeface="Cambria" pitchFamily="18" charset="0"/>
            </a:endParaRPr>
          </a:p>
          <a:p>
            <a:pPr marL="914400">
              <a:tabLst>
                <a:tab pos="914400" algn="l"/>
                <a:tab pos="1371600" algn="l"/>
              </a:tabLst>
              <a:defRPr/>
            </a:pPr>
            <a:endParaRPr lang="en-US" sz="3200" b="1" dirty="0">
              <a:latin typeface="Cambria" pitchFamily="18" charset="0"/>
            </a:endParaRPr>
          </a:p>
          <a:p>
            <a:pPr marL="1371600" indent="-457200">
              <a:buFont typeface="Arial" panose="020B0604020202020204" pitchFamily="34" charset="0"/>
              <a:buChar char="•"/>
              <a:tabLst>
                <a:tab pos="914400" algn="l"/>
                <a:tab pos="1371600" algn="l"/>
              </a:tabLst>
              <a:defRPr/>
            </a:pPr>
            <a:r>
              <a:rPr lang="en-US" sz="3000" dirty="0">
                <a:latin typeface="Cambria" pitchFamily="18" charset="0"/>
              </a:rPr>
              <a:t>Convey accurate information</a:t>
            </a:r>
          </a:p>
          <a:p>
            <a:pPr marL="1371600" indent="-457200">
              <a:buFont typeface="Arial" panose="020B0604020202020204" pitchFamily="34" charset="0"/>
              <a:buChar char="•"/>
              <a:tabLst>
                <a:tab pos="914400" algn="l"/>
                <a:tab pos="1371600" algn="l"/>
              </a:tabLst>
              <a:defRPr/>
            </a:pPr>
            <a:endParaRPr lang="en-US" sz="3000" dirty="0" smtClean="0">
              <a:latin typeface="Cambria" pitchFamily="18" charset="0"/>
            </a:endParaRPr>
          </a:p>
          <a:p>
            <a:pPr marL="1371600" indent="-457200">
              <a:buFont typeface="Arial" panose="020B0604020202020204" pitchFamily="34" charset="0"/>
              <a:buChar char="•"/>
              <a:tabLst>
                <a:tab pos="914400" algn="l"/>
                <a:tab pos="1371600" algn="l"/>
              </a:tabLst>
              <a:defRPr/>
            </a:pPr>
            <a:r>
              <a:rPr lang="en-US" sz="3000" dirty="0" smtClean="0">
                <a:latin typeface="Cambria" pitchFamily="18" charset="0"/>
              </a:rPr>
              <a:t>Make </a:t>
            </a:r>
            <a:r>
              <a:rPr lang="en-US" sz="3000" dirty="0">
                <a:latin typeface="Cambria" pitchFamily="18" charset="0"/>
              </a:rPr>
              <a:t>the information clear</a:t>
            </a:r>
          </a:p>
          <a:p>
            <a:pPr marL="1371600" indent="-457200">
              <a:buFont typeface="Arial" panose="020B0604020202020204" pitchFamily="34" charset="0"/>
              <a:buChar char="•"/>
              <a:tabLst>
                <a:tab pos="914400" algn="l"/>
                <a:tab pos="1371600" algn="l"/>
              </a:tabLst>
              <a:defRPr/>
            </a:pPr>
            <a:endParaRPr lang="en-US" sz="3000" dirty="0" smtClean="0">
              <a:latin typeface="Cambria" pitchFamily="18" charset="0"/>
            </a:endParaRPr>
          </a:p>
          <a:p>
            <a:pPr marL="1371600" indent="-457200">
              <a:buFont typeface="Arial" panose="020B0604020202020204" pitchFamily="34" charset="0"/>
              <a:buChar char="•"/>
              <a:tabLst>
                <a:tab pos="914400" algn="l"/>
                <a:tab pos="1371600" algn="l"/>
              </a:tabLst>
              <a:defRPr/>
            </a:pPr>
            <a:r>
              <a:rPr lang="en-US" sz="3000" dirty="0" smtClean="0">
                <a:latin typeface="Cambria" pitchFamily="18" charset="0"/>
              </a:rPr>
              <a:t>Pique </a:t>
            </a:r>
            <a:r>
              <a:rPr lang="en-US" sz="3000" dirty="0">
                <a:latin typeface="Cambria" pitchFamily="18" charset="0"/>
              </a:rPr>
              <a:t>audience </a:t>
            </a:r>
            <a:r>
              <a:rPr lang="en-US" sz="3000" dirty="0" smtClean="0">
                <a:latin typeface="Cambria" pitchFamily="18" charset="0"/>
              </a:rPr>
              <a:t>interest</a:t>
            </a:r>
            <a:endParaRPr lang="en-US" sz="3000" dirty="0">
              <a:latin typeface="Cambria" pitchFamily="18" charset="0"/>
            </a:endParaRPr>
          </a:p>
          <a:p>
            <a:pPr marL="1371600" indent="-457200">
              <a:buFont typeface="Arial" panose="020B0604020202020204" pitchFamily="34" charset="0"/>
              <a:buChar char="•"/>
              <a:tabLst>
                <a:tab pos="914400" algn="l"/>
                <a:tab pos="1371600" algn="l"/>
              </a:tabLst>
              <a:defRPr/>
            </a:pPr>
            <a:endParaRPr lang="en-US" sz="3200" b="1" dirty="0">
              <a:latin typeface="Cambria" pitchFamily="18" charset="0"/>
            </a:endParaRPr>
          </a:p>
          <a:p>
            <a:pPr>
              <a:defRPr/>
            </a:pPr>
            <a:endParaRPr lang="en-US" sz="2400" dirty="0">
              <a:latin typeface="Cambria" pitchFamily="18" charset="0"/>
            </a:endParaRPr>
          </a:p>
          <a:p>
            <a:pPr marL="1371600" indent="-1371600">
              <a:tabLst>
                <a:tab pos="914400" algn="l"/>
                <a:tab pos="1371600" algn="l"/>
                <a:tab pos="1828800" algn="l"/>
              </a:tabLst>
              <a:defRPr/>
            </a:pPr>
            <a:r>
              <a:rPr lang="en-US" sz="2400" dirty="0">
                <a:latin typeface="Cambria" pitchFamily="18" charset="0"/>
              </a:rPr>
              <a:t>	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CFBE57-44C1-4874-900F-ABA6722EBFD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94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9513" y="2070100"/>
            <a:ext cx="7735887" cy="4330700"/>
          </a:xfrm>
        </p:spPr>
        <p:txBody>
          <a:bodyPr/>
          <a:lstStyle/>
          <a:p>
            <a:pPr marL="803275" indent="-742950">
              <a:buFont typeface="+mj-lt"/>
              <a:buAutoNum type="arabicPeriod"/>
            </a:pPr>
            <a:r>
              <a:rPr lang="en-US" sz="3200" dirty="0">
                <a:latin typeface="Cambria" pitchFamily="18" charset="0"/>
              </a:rPr>
              <a:t>Make information clear and interesting to audience.</a:t>
            </a:r>
          </a:p>
          <a:p>
            <a:pPr marL="803275" indent="-742950">
              <a:buFont typeface="+mj-lt"/>
              <a:buAutoNum type="arabicPeriod"/>
            </a:pPr>
            <a:r>
              <a:rPr lang="en-US" sz="3200" dirty="0">
                <a:latin typeface="Cambria" pitchFamily="18" charset="0"/>
              </a:rPr>
              <a:t>Adjust complexity to audience.</a:t>
            </a:r>
          </a:p>
          <a:p>
            <a:pPr marL="803275" indent="-742950">
              <a:buFont typeface="+mj-lt"/>
              <a:buAutoNum type="arabicPeriod"/>
            </a:pPr>
            <a:r>
              <a:rPr lang="en-US" sz="3200" dirty="0">
                <a:latin typeface="Cambria" pitchFamily="18" charset="0"/>
              </a:rPr>
              <a:t>Avoid unnecessary jargon.</a:t>
            </a:r>
          </a:p>
          <a:p>
            <a:pPr marL="803275" indent="-742950">
              <a:buFont typeface="+mj-lt"/>
              <a:buAutoNum type="arabicPeriod"/>
            </a:pPr>
            <a:r>
              <a:rPr lang="en-US" sz="3200" dirty="0">
                <a:latin typeface="Cambria" pitchFamily="18" charset="0"/>
              </a:rPr>
              <a:t>Create concrete images.</a:t>
            </a:r>
          </a:p>
          <a:p>
            <a:pPr marL="803275" indent="-742950">
              <a:buFont typeface="+mj-lt"/>
              <a:buAutoNum type="arabicPeriod"/>
            </a:pPr>
            <a:r>
              <a:rPr lang="en-US" sz="3200" dirty="0">
                <a:latin typeface="Cambria" pitchFamily="18" charset="0"/>
              </a:rPr>
              <a:t>Keep information limited.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6858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Cambria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itchFamily="18" charset="0"/>
              </a:rPr>
              <a:t>Keys to 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Cambria" pitchFamily="18" charset="0"/>
              </a:rPr>
              <a:t>Informative Speeches:</a:t>
            </a:r>
            <a:endParaRPr lang="en-US" sz="4000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5144" y="2590800"/>
            <a:ext cx="8305800" cy="4525962"/>
          </a:xfrm>
        </p:spPr>
        <p:txBody>
          <a:bodyPr/>
          <a:lstStyle/>
          <a:p>
            <a:pPr marL="631825" indent="-571500">
              <a:buFont typeface="+mj-lt"/>
              <a:buAutoNum type="arabicPeriod" startAt="6"/>
            </a:pPr>
            <a:r>
              <a:rPr lang="en-US" sz="3200" dirty="0">
                <a:latin typeface="Cambria" pitchFamily="18" charset="0"/>
              </a:rPr>
              <a:t>Link current knowledge to new knowledge. </a:t>
            </a:r>
          </a:p>
          <a:p>
            <a:pPr marL="631825" indent="-571500">
              <a:buFont typeface="+mj-lt"/>
              <a:buAutoNum type="arabicPeriod" startAt="6"/>
            </a:pPr>
            <a:r>
              <a:rPr lang="en-US" sz="3200" dirty="0">
                <a:latin typeface="Cambria" pitchFamily="18" charset="0"/>
              </a:rPr>
              <a:t>Make it memorable </a:t>
            </a:r>
          </a:p>
          <a:p>
            <a:pPr marL="631825" indent="-571500">
              <a:buFont typeface="+mj-lt"/>
              <a:buAutoNum type="arabicPeriod" startAt="6"/>
            </a:pPr>
            <a:r>
              <a:rPr lang="en-US" sz="3200" dirty="0">
                <a:latin typeface="Cambria" pitchFamily="18" charset="0"/>
              </a:rPr>
              <a:t>Make it relevant and useful</a:t>
            </a:r>
          </a:p>
          <a:p>
            <a:pPr marL="631825" indent="-571500">
              <a:buFont typeface="+mj-lt"/>
              <a:buAutoNum type="arabicPeriod" startAt="6"/>
            </a:pPr>
            <a:r>
              <a:rPr lang="en-US" sz="3200" dirty="0">
                <a:latin typeface="Cambria" pitchFamily="18" charset="0"/>
              </a:rPr>
              <a:t>Personalize your content</a:t>
            </a:r>
          </a:p>
          <a:p>
            <a:pPr marL="631825" indent="-571500"/>
            <a:endParaRPr lang="en-US" sz="3600" b="1" dirty="0">
              <a:latin typeface="Cambria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  <a:latin typeface="Cambria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itchFamily="18" charset="0"/>
              </a:rPr>
              <a:t>Keys to 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Cambria" pitchFamily="18" charset="0"/>
              </a:rPr>
              <a:t>Informative Speeches </a:t>
            </a:r>
            <a:r>
              <a:rPr lang="en-US" sz="4000" b="0" dirty="0">
                <a:solidFill>
                  <a:srgbClr val="000000"/>
                </a:solidFill>
                <a:effectLst/>
                <a:latin typeface="Cambria" pitchFamily="18" charset="0"/>
              </a:rPr>
              <a:t>(cont.)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08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1722438"/>
            <a:ext cx="5486400" cy="4525962"/>
          </a:xfrm>
        </p:spPr>
        <p:txBody>
          <a:bodyPr/>
          <a:lstStyle/>
          <a:p>
            <a:pPr marL="60325" indent="0" algn="just">
              <a:buNone/>
            </a:pPr>
            <a:endParaRPr lang="en-US" sz="4000" b="1" dirty="0">
              <a:latin typeface="Cambria" pitchFamily="18" charset="0"/>
            </a:endParaRPr>
          </a:p>
          <a:p>
            <a:pPr marL="631825" indent="-571500" algn="just">
              <a:buFont typeface="Arial" charset="0"/>
              <a:buChar char="•"/>
            </a:pPr>
            <a:r>
              <a:rPr lang="en-US" sz="4000" dirty="0">
                <a:latin typeface="Cambria" pitchFamily="18" charset="0"/>
              </a:rPr>
              <a:t> Demonstrations  </a:t>
            </a:r>
          </a:p>
          <a:p>
            <a:pPr marL="631825" indent="-571500" algn="just">
              <a:buFont typeface="Arial" charset="0"/>
              <a:buChar char="•"/>
            </a:pPr>
            <a:endParaRPr lang="en-US" sz="4000" dirty="0" smtClean="0">
              <a:latin typeface="Cambria" pitchFamily="18" charset="0"/>
            </a:endParaRPr>
          </a:p>
          <a:p>
            <a:pPr marL="631825" indent="-571500" algn="just">
              <a:buFont typeface="Arial" charset="0"/>
              <a:buChar char="•"/>
            </a:pPr>
            <a:r>
              <a:rPr lang="en-US" sz="4000" dirty="0" smtClean="0">
                <a:latin typeface="Cambria" pitchFamily="18" charset="0"/>
              </a:rPr>
              <a:t> </a:t>
            </a:r>
            <a:r>
              <a:rPr lang="en-US" sz="4000" dirty="0">
                <a:latin typeface="Cambria" pitchFamily="18" charset="0"/>
              </a:rPr>
              <a:t>Descriptions  </a:t>
            </a:r>
          </a:p>
          <a:p>
            <a:pPr marL="60325" indent="0" algn="just">
              <a:buNone/>
            </a:pPr>
            <a:r>
              <a:rPr lang="en-US" sz="4000" b="1" dirty="0">
                <a:latin typeface="Cambria" pitchFamily="18" charset="0"/>
              </a:rPr>
              <a:t> </a:t>
            </a:r>
          </a:p>
          <a:p>
            <a:pPr marL="60325" indent="0" algn="just">
              <a:buNone/>
            </a:pPr>
            <a:endParaRPr lang="en-US" sz="4000" b="1" dirty="0">
              <a:latin typeface="Cambria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Cambria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itchFamily="18" charset="0"/>
              </a:rPr>
              <a:t>Types of Informative Speeches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24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19400" y="1752600"/>
            <a:ext cx="3352800" cy="3243262"/>
          </a:xfrm>
        </p:spPr>
        <p:txBody>
          <a:bodyPr/>
          <a:lstStyle/>
          <a:p>
            <a:pPr marL="803275" indent="-742950" algn="just">
              <a:buFont typeface="+mj-lt"/>
              <a:buAutoNum type="arabicPeriod"/>
            </a:pPr>
            <a:endParaRPr lang="en-US" sz="3200" dirty="0">
              <a:latin typeface="Cambria" pitchFamily="18" charset="0"/>
            </a:endParaRPr>
          </a:p>
          <a:p>
            <a:pPr marL="803275" indent="-742950" algn="just">
              <a:buFont typeface="+mj-lt"/>
              <a:buAutoNum type="arabicPeriod"/>
            </a:pPr>
            <a:r>
              <a:rPr lang="en-US" sz="3200" dirty="0">
                <a:latin typeface="Cambria" pitchFamily="18" charset="0"/>
              </a:rPr>
              <a:t>Objects</a:t>
            </a:r>
          </a:p>
          <a:p>
            <a:pPr marL="803275" indent="-742950" algn="just">
              <a:buFont typeface="+mj-lt"/>
              <a:buAutoNum type="arabicPeriod"/>
            </a:pPr>
            <a:r>
              <a:rPr lang="en-US" sz="3200" dirty="0">
                <a:latin typeface="Cambria" pitchFamily="18" charset="0"/>
              </a:rPr>
              <a:t>People</a:t>
            </a:r>
          </a:p>
          <a:p>
            <a:pPr marL="803275" indent="-742950" algn="just">
              <a:buFont typeface="+mj-lt"/>
              <a:buAutoNum type="arabicPeriod"/>
            </a:pPr>
            <a:r>
              <a:rPr lang="en-US" sz="3200" dirty="0">
                <a:latin typeface="Cambria" pitchFamily="18" charset="0"/>
              </a:rPr>
              <a:t>Events</a:t>
            </a:r>
          </a:p>
          <a:p>
            <a:pPr marL="803275" indent="-742950" algn="just">
              <a:buFont typeface="+mj-lt"/>
              <a:buAutoNum type="arabicPeriod"/>
            </a:pPr>
            <a:r>
              <a:rPr lang="en-US" sz="3200" dirty="0">
                <a:latin typeface="Cambria" pitchFamily="18" charset="0"/>
              </a:rPr>
              <a:t>Concepts</a:t>
            </a:r>
          </a:p>
          <a:p>
            <a:pPr marL="631825" indent="-571500" algn="just"/>
            <a:endParaRPr lang="en-US" sz="4000" b="1" dirty="0">
              <a:latin typeface="Cambria" pitchFamily="18" charset="0"/>
            </a:endParaRPr>
          </a:p>
          <a:p>
            <a:pPr marL="631825" indent="-571500" algn="just"/>
            <a:endParaRPr lang="en-US" sz="4000" b="1" dirty="0">
              <a:latin typeface="Cambria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effectLst/>
                <a:latin typeface="Cambria" pitchFamily="18" charset="0"/>
              </a:rPr>
              <a:t>Description Speech Topics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59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103438"/>
            <a:ext cx="8077200" cy="4525962"/>
          </a:xfrm>
        </p:spPr>
        <p:txBody>
          <a:bodyPr/>
          <a:lstStyle/>
          <a:p>
            <a:pPr marL="803275" indent="-742950">
              <a:buFont typeface="+mj-lt"/>
              <a:buAutoNum type="arabicPeriod"/>
            </a:pPr>
            <a:r>
              <a:rPr lang="en-US" sz="3200" dirty="0">
                <a:latin typeface="Cambria" pitchFamily="18" charset="0"/>
              </a:rPr>
              <a:t>Difficult concepts or language</a:t>
            </a:r>
          </a:p>
          <a:p>
            <a:pPr marL="803275" indent="-742950">
              <a:buFont typeface="+mj-lt"/>
              <a:buAutoNum type="arabicPeriod"/>
            </a:pPr>
            <a:r>
              <a:rPr lang="en-US" sz="3200" dirty="0">
                <a:latin typeface="Cambria" pitchFamily="18" charset="0"/>
              </a:rPr>
              <a:t>Difficult to envision processes or structures. </a:t>
            </a:r>
          </a:p>
          <a:p>
            <a:pPr marL="803275" indent="-742950">
              <a:buFont typeface="+mj-lt"/>
              <a:buAutoNum type="arabicPeriod"/>
            </a:pPr>
            <a:r>
              <a:rPr lang="en-US" sz="3200" dirty="0">
                <a:latin typeface="Cambria" pitchFamily="18" charset="0"/>
              </a:rPr>
              <a:t>Difficult to understand due to disbelief</a:t>
            </a:r>
          </a:p>
          <a:p>
            <a:pPr marL="803275" indent="-742950">
              <a:buFont typeface="+mj-lt"/>
              <a:buAutoNum type="arabicPeriod"/>
            </a:pPr>
            <a:r>
              <a:rPr lang="en-US" sz="3200" dirty="0">
                <a:latin typeface="Cambria" pitchFamily="18" charset="0"/>
              </a:rPr>
              <a:t>Ethics</a:t>
            </a:r>
          </a:p>
          <a:p>
            <a:pPr marL="631825" indent="-571500"/>
            <a:endParaRPr lang="en-US" sz="4000" b="1" dirty="0">
              <a:latin typeface="Cambria" pitchFamily="18" charset="0"/>
            </a:endParaRPr>
          </a:p>
          <a:p>
            <a:pPr marL="631825" indent="-571500" algn="just"/>
            <a:endParaRPr lang="en-US" sz="4000" b="1" dirty="0">
              <a:latin typeface="Cambria" pitchFamily="18" charset="0"/>
            </a:endParaRPr>
          </a:p>
          <a:p>
            <a:pPr marL="631825" indent="-571500" algn="just"/>
            <a:endParaRPr lang="en-US" sz="4000" b="1" dirty="0">
              <a:latin typeface="Cambria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Cambria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itchFamily="18" charset="0"/>
              </a:rPr>
              <a:t>Barriers for 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Cambria" pitchFamily="18" charset="0"/>
              </a:rPr>
              <a:t>Developing Topic:</a:t>
            </a:r>
            <a:endParaRPr lang="en-US" sz="3600" dirty="0">
              <a:solidFill>
                <a:srgbClr val="000000"/>
              </a:solidFill>
              <a:effectLst/>
              <a:latin typeface="Cambria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E80C7-82CF-4C62-9222-C570EBCAF81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07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10">
      <a:dk1>
        <a:srgbClr val="0000FF"/>
      </a:dk1>
      <a:lt1>
        <a:sysClr val="window" lastClr="FFFFFF"/>
      </a:lt1>
      <a:dk2>
        <a:srgbClr val="464646"/>
      </a:dk2>
      <a:lt2>
        <a:srgbClr val="DEF5FA"/>
      </a:lt2>
      <a:accent1>
        <a:srgbClr val="0000F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517</TotalTime>
  <Words>220</Words>
  <Application>Microsoft Macintosh PowerPoint</Application>
  <PresentationFormat>On-screen Show (4:3)</PresentationFormat>
  <Paragraphs>75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Calibri</vt:lpstr>
      <vt:lpstr>Cambria</vt:lpstr>
      <vt:lpstr>Garamond</vt:lpstr>
      <vt:lpstr>Lucida Sans Unicode</vt:lpstr>
      <vt:lpstr>Times New Roman</vt:lpstr>
      <vt:lpstr>Verdana</vt:lpstr>
      <vt:lpstr>Wingdings 2</vt:lpstr>
      <vt:lpstr>Wingdings 3</vt:lpstr>
      <vt:lpstr>Arial</vt:lpstr>
      <vt:lpstr>Concourse</vt:lpstr>
      <vt:lpstr>Chapter 12:  Informative Speaking </vt:lpstr>
      <vt:lpstr>Learning Objectives</vt:lpstr>
      <vt:lpstr>PowerPoint Presentation</vt:lpstr>
      <vt:lpstr>PowerPoint Presentation</vt:lpstr>
      <vt:lpstr> Keys to Informative Speeches:</vt:lpstr>
      <vt:lpstr> Keys to Informative Speeches (cont.)</vt:lpstr>
      <vt:lpstr> Types of Informative Speeches </vt:lpstr>
      <vt:lpstr>Description Speech Topics </vt:lpstr>
      <vt:lpstr> Barriers for Developing Topic:</vt:lpstr>
      <vt:lpstr>Conclusion </vt:lpstr>
    </vt:vector>
  </TitlesOfParts>
  <Manager/>
  <Company>Home</Company>
  <LinksUpToDate>false</LinksUpToDate>
  <SharedDoc>false</SharedDoc>
  <HyperlinkBase/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TRANSACTIONAL VIEW OF COMMUNICATION</dc:title>
  <dc:subject/>
  <dc:creator>Victoria</dc:creator>
  <cp:keywords/>
  <dc:description/>
  <cp:lastModifiedBy>Microsoft Office User</cp:lastModifiedBy>
  <cp:revision>51</cp:revision>
  <dcterms:created xsi:type="dcterms:W3CDTF">2007-09-04T03:06:12Z</dcterms:created>
  <dcterms:modified xsi:type="dcterms:W3CDTF">2018-02-28T21:38:43Z</dcterms:modified>
  <cp:category/>
</cp:coreProperties>
</file>