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7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40"/>
    <p:restoredTop sz="94643"/>
  </p:normalViewPr>
  <p:slideViewPr>
    <p:cSldViewPr>
      <p:cViewPr>
        <p:scale>
          <a:sx n="70" d="100"/>
          <a:sy n="70" d="100"/>
        </p:scale>
        <p:origin x="704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13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Critical Thinking &amp; Reasoning</a:t>
            </a:r>
            <a:endParaRPr lang="en-US" sz="4000" dirty="0">
              <a:solidFill>
                <a:srgbClr val="0000FF"/>
              </a:solidFill>
              <a:effectLst/>
              <a:latin typeface="Garamond"/>
              <a:cs typeface="Garamo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6546625" cy="4244394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0862"/>
            <a:ext cx="8534400" cy="4808538"/>
          </a:xfrm>
        </p:spPr>
        <p:txBody>
          <a:bodyPr>
            <a:normAutofit/>
          </a:bodyPr>
          <a:lstStyle/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endParaRPr lang="en-US" sz="2400" dirty="0"/>
          </a:p>
          <a:p>
            <a:pPr marL="566737" indent="-457200">
              <a:buFont typeface="+mj-lt"/>
              <a:buAutoNum type="arabicPeriod"/>
            </a:pP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Understand and explain the importance of critical thinking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Identify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the core skills associated with critical thinking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Demonstrate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the difference between deductive and inductive reasoning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Construct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a logically sound and well-reasoned argument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Avoid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the various fallacies that can arise through the misuse of logic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Apply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chapter concepts in final questions and activities 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Introduction: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2209800"/>
            <a:ext cx="64008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Critical Thinking Defined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Critical Traits &amp; Skills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The Value of Critical Thinking</a:t>
            </a:r>
            <a:endParaRPr lang="en-US" sz="26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Logic &amp; Argumentation: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402919"/>
            <a:ext cx="3810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Defining Arguments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Defining Deduction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Defining Induction</a:t>
            </a:r>
            <a:endParaRPr lang="en-US" sz="26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Understanding Fallacies: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81287" y="2631519"/>
            <a:ext cx="37338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Formal Fallacies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Informal Fallacies</a:t>
            </a:r>
          </a:p>
        </p:txBody>
      </p:sp>
    </p:spTree>
    <p:extLst>
      <p:ext uri="{BB962C8B-B14F-4D97-AF65-F5344CB8AC3E}">
        <p14:creationId xmlns:p14="http://schemas.microsoft.com/office/powerpoint/2010/main" val="12797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Formal Fallacies: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7430" y="2555319"/>
            <a:ext cx="508397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Bad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Reasons Fallacy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Masked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Man Fallacy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Fallacy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of Quantitative Logic </a:t>
            </a:r>
          </a:p>
        </p:txBody>
      </p:sp>
    </p:spTree>
    <p:extLst>
      <p:ext uri="{BB962C8B-B14F-4D97-AF65-F5344CB8AC3E}">
        <p14:creationId xmlns:p14="http://schemas.microsoft.com/office/powerpoint/2010/main" val="5775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Informal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 Fallacies: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2630" y="1828800"/>
            <a:ext cx="508397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Sweeping Generalization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 </a:t>
            </a:r>
            <a:r>
              <a:rPr lang="en-US" sz="2800" dirty="0"/>
              <a:t>Hominem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Ambiguity/Equivocation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Fallacies </a:t>
            </a:r>
            <a:r>
              <a:rPr lang="en-US" sz="2800" dirty="0"/>
              <a:t>of Appeal </a:t>
            </a:r>
            <a:endParaRPr lang="en-US" sz="2800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/>
              <a:t>Appeal to Authority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/>
              <a:t>Appeal to Emotion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/>
              <a:t>Appeal to Ignorance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/>
              <a:t>Appeal to Pity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Begging the Question</a:t>
            </a:r>
          </a:p>
        </p:txBody>
      </p:sp>
    </p:spTree>
    <p:extLst>
      <p:ext uri="{BB962C8B-B14F-4D97-AF65-F5344CB8AC3E}">
        <p14:creationId xmlns:p14="http://schemas.microsoft.com/office/powerpoint/2010/main" val="7122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Informal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 Fallacies: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7030" y="1905000"/>
            <a:ext cx="566817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Black and White Fallacy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Fallacy of Composition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Fallacy of Division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Non causa, pro causa Fallacy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Red Herring Fallacy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Slippery Slope Fallacy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Strawman Fallacy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smtClean="0"/>
              <a:t>False/Weak Analogy</a:t>
            </a:r>
          </a:p>
        </p:txBody>
      </p:sp>
    </p:spTree>
    <p:extLst>
      <p:ext uri="{BB962C8B-B14F-4D97-AF65-F5344CB8AC3E}">
        <p14:creationId xmlns:p14="http://schemas.microsoft.com/office/powerpoint/2010/main" val="10826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589</TotalTime>
  <Words>173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Calibri</vt:lpstr>
      <vt:lpstr>Cambria</vt:lpstr>
      <vt:lpstr>Garamond</vt:lpstr>
      <vt:lpstr>Lucida Sans Unicode</vt:lpstr>
      <vt:lpstr>Times New Roman</vt:lpstr>
      <vt:lpstr>Verdana</vt:lpstr>
      <vt:lpstr>Wingdings 2</vt:lpstr>
      <vt:lpstr>Wingdings 3</vt:lpstr>
      <vt:lpstr>Arial</vt:lpstr>
      <vt:lpstr>Concourse</vt:lpstr>
      <vt:lpstr>Chapter 13:   Critical Thinking &amp; Reasoning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40</cp:revision>
  <dcterms:created xsi:type="dcterms:W3CDTF">2007-09-04T03:06:12Z</dcterms:created>
  <dcterms:modified xsi:type="dcterms:W3CDTF">2018-02-28T23:59:15Z</dcterms:modified>
  <cp:category/>
</cp:coreProperties>
</file>