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0"/>
  </p:notesMasterIdLst>
  <p:handoutMasterIdLst>
    <p:handoutMasterId r:id="rId11"/>
  </p:handoutMasterIdLst>
  <p:sldIdLst>
    <p:sldId id="261" r:id="rId2"/>
    <p:sldId id="257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7086600" cy="942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40"/>
    <p:restoredTop sz="94643"/>
  </p:normalViewPr>
  <p:slideViewPr>
    <p:cSldViewPr>
      <p:cViewPr>
        <p:scale>
          <a:sx n="70" d="100"/>
          <a:sy n="70" d="100"/>
        </p:scale>
        <p:origin x="704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9A0C3-9B2A-294C-9A90-A9689D860AC6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0DD8-C7BF-5846-9810-F5510EBF7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73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68C89-3CCA-C54B-9550-FCC4176A7334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8025"/>
            <a:ext cx="4714875" cy="3535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9925"/>
            <a:ext cx="5670550" cy="4243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B7532-C982-124A-B3F3-ABDE9C49F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57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3F7A5A-7737-42C6-8867-023BA65D9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74ED-F374-4E41-AE4A-0F01925A9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715E-9A73-422E-9F9B-7A2E8D7C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80C7-82CF-4C62-9222-C570EBCA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87D2F-8959-4B39-929C-BA0E6EEBE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D30921-B889-4F69-A7E3-A80A0812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1AF562-2AC0-4B64-B930-9A92F3159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7310E1-2718-4148-B7FA-124B50A32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FBE57-44C1-4874-900F-ABA6722EB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9F35B-8052-4139-A8B3-BE98714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4F991E-AF9B-429F-A24E-2C34800A6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825CF7-55AD-4966-AEC9-B2F2E3316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2" r:id="rId2"/>
    <p:sldLayoutId id="2147483687" r:id="rId3"/>
    <p:sldLayoutId id="2147483688" r:id="rId4"/>
    <p:sldLayoutId id="2147483689" r:id="rId5"/>
    <p:sldLayoutId id="2147483690" r:id="rId6"/>
    <p:sldLayoutId id="2147483683" r:id="rId7"/>
    <p:sldLayoutId id="2147483691" r:id="rId8"/>
    <p:sldLayoutId id="2147483692" r:id="rId9"/>
    <p:sldLayoutId id="2147483684" r:id="rId10"/>
    <p:sldLayoutId id="214748368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153400" cy="60960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Chapter </a:t>
            </a: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13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:  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/>
            </a:r>
            <a:b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</a:b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Critical Thinking &amp; Reasoning</a:t>
            </a:r>
            <a:endParaRPr lang="en-US" sz="4000" dirty="0">
              <a:solidFill>
                <a:srgbClr val="0000FF"/>
              </a:solidFill>
              <a:effectLst/>
              <a:latin typeface="Garamond"/>
              <a:cs typeface="Garamon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905000"/>
            <a:ext cx="6546625" cy="4244394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0862"/>
            <a:ext cx="8534400" cy="4808538"/>
          </a:xfrm>
        </p:spPr>
        <p:txBody>
          <a:bodyPr>
            <a:normAutofit/>
          </a:bodyPr>
          <a:lstStyle/>
          <a:p>
            <a:pPr marL="365760" indent="-256032"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After reading your chapter, you </a:t>
            </a:r>
            <a:r>
              <a:rPr lang="en-US" sz="2800" b="1" i="1" dirty="0">
                <a:solidFill>
                  <a:srgbClr val="000000"/>
                </a:solidFill>
                <a:latin typeface="Cambria"/>
                <a:cs typeface="Cambria"/>
              </a:rPr>
              <a:t>will be able to</a:t>
            </a: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:</a:t>
            </a:r>
            <a:endParaRPr lang="en-US" sz="2800" b="1" i="1" dirty="0">
              <a:solidFill>
                <a:schemeClr val="bg2">
                  <a:lumMod val="50000"/>
                </a:schemeClr>
              </a:solidFill>
              <a:latin typeface="Cambria"/>
              <a:cs typeface="Cambria"/>
            </a:endParaRPr>
          </a:p>
          <a:p>
            <a:endParaRPr lang="en-US" sz="2400" dirty="0"/>
          </a:p>
          <a:p>
            <a:pPr marL="566737" indent="-457200">
              <a:buFont typeface="+mj-lt"/>
              <a:buAutoNum type="arabicPeriod"/>
            </a:pP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Understand and explain the importance of critical thinking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Identify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the core skills associated with critical thinking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Demonstrate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the difference between deductive and inductive reasoning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Construct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a logically sound and well-reasoned argument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Avoid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the various fallacies that can arise through the misuse of logic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Apply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chapter concepts in final questions and activities 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>
              <a:latin typeface="Times New Roman" pitchFamily="18" charset="0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Learning Objectives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Introduction: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2209800"/>
            <a:ext cx="640080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Critical Thinking Defined</a:t>
            </a: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Critical Traits &amp; Skills</a:t>
            </a: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The Value of Critical Thinking</a:t>
            </a:r>
            <a:endParaRPr lang="en-US" sz="26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7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Logic &amp; Argumentation: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2402919"/>
            <a:ext cx="381000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Defining Arguments</a:t>
            </a: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Defining Deduction</a:t>
            </a: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Defining Induction</a:t>
            </a:r>
            <a:endParaRPr lang="en-US" sz="26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Understanding Fallacies: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81287" y="2631519"/>
            <a:ext cx="37338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Formal Fallacies</a:t>
            </a: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Informal Fallacies</a:t>
            </a:r>
          </a:p>
        </p:txBody>
      </p:sp>
    </p:spTree>
    <p:extLst>
      <p:ext uri="{BB962C8B-B14F-4D97-AF65-F5344CB8AC3E}">
        <p14:creationId xmlns:p14="http://schemas.microsoft.com/office/powerpoint/2010/main" val="12797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Formal Fallacies: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07430" y="2555319"/>
            <a:ext cx="508397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Bad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Reasons Fallacy 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Masked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Man Fallacy 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Fallacy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of Quantitative Logic </a:t>
            </a:r>
          </a:p>
        </p:txBody>
      </p:sp>
    </p:spTree>
    <p:extLst>
      <p:ext uri="{BB962C8B-B14F-4D97-AF65-F5344CB8AC3E}">
        <p14:creationId xmlns:p14="http://schemas.microsoft.com/office/powerpoint/2010/main" val="57759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Informal</a:t>
            </a: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 Fallacies: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02630" y="1828800"/>
            <a:ext cx="508397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Sweeping Generalization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Ad </a:t>
            </a:r>
            <a:r>
              <a:rPr lang="en-US" sz="2800" dirty="0"/>
              <a:t>Hominem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Ambiguity/Equivocation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Fallacies </a:t>
            </a:r>
            <a:r>
              <a:rPr lang="en-US" sz="2800" dirty="0"/>
              <a:t>of Appeal </a:t>
            </a:r>
            <a:endParaRPr lang="en-US" sz="2800" dirty="0" smtClean="0"/>
          </a:p>
          <a:p>
            <a:pPr marL="914400" lvl="1" indent="-457200">
              <a:buFont typeface="Arial" charset="0"/>
              <a:buChar char="•"/>
            </a:pPr>
            <a:r>
              <a:rPr lang="en-US" sz="2400" dirty="0" smtClean="0"/>
              <a:t>Appeal to Authority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400" dirty="0" smtClean="0"/>
              <a:t>Appeal to Emotion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400" dirty="0" smtClean="0"/>
              <a:t>Appeal to Ignorance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400" dirty="0" smtClean="0"/>
              <a:t>Appeal to Pity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Begging the Question</a:t>
            </a:r>
          </a:p>
        </p:txBody>
      </p:sp>
    </p:spTree>
    <p:extLst>
      <p:ext uri="{BB962C8B-B14F-4D97-AF65-F5344CB8AC3E}">
        <p14:creationId xmlns:p14="http://schemas.microsoft.com/office/powerpoint/2010/main" val="7122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Informal</a:t>
            </a: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 Fallacies: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47030" y="1905000"/>
            <a:ext cx="566817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2800" dirty="0" smtClean="0"/>
              <a:t>Black and White Fallacy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smtClean="0"/>
              <a:t>Fallacy of Composition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smtClean="0"/>
              <a:t>Fallacy of Division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smtClean="0"/>
              <a:t>Non causa, pro causa Fallacy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smtClean="0"/>
              <a:t>Red Herring Fallacy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smtClean="0"/>
              <a:t>Slippery Slope Fallacy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smtClean="0"/>
              <a:t>Strawman Fallacy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smtClean="0"/>
              <a:t>False/Weak Analogy</a:t>
            </a:r>
          </a:p>
        </p:txBody>
      </p:sp>
    </p:spTree>
    <p:extLst>
      <p:ext uri="{BB962C8B-B14F-4D97-AF65-F5344CB8AC3E}">
        <p14:creationId xmlns:p14="http://schemas.microsoft.com/office/powerpoint/2010/main" val="108262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0">
      <a:dk1>
        <a:srgbClr val="0000FF"/>
      </a:dk1>
      <a:lt1>
        <a:sysClr val="window" lastClr="FFFFFF"/>
      </a:lt1>
      <a:dk2>
        <a:srgbClr val="464646"/>
      </a:dk2>
      <a:lt2>
        <a:srgbClr val="DEF5FA"/>
      </a:lt2>
      <a:accent1>
        <a:srgbClr val="0000F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589</TotalTime>
  <Words>173</Words>
  <Application>Microsoft Macintosh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Calibri</vt:lpstr>
      <vt:lpstr>Cambria</vt:lpstr>
      <vt:lpstr>Garamond</vt:lpstr>
      <vt:lpstr>Lucida Sans Unicode</vt:lpstr>
      <vt:lpstr>Times New Roman</vt:lpstr>
      <vt:lpstr>Verdana</vt:lpstr>
      <vt:lpstr>Wingdings 2</vt:lpstr>
      <vt:lpstr>Wingdings 3</vt:lpstr>
      <vt:lpstr>Arial</vt:lpstr>
      <vt:lpstr>Concourse</vt:lpstr>
      <vt:lpstr>Chapter 13:   Critical Thinking &amp; Reasoning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Home</Company>
  <LinksUpToDate>false</LinksUpToDate>
  <SharedDoc>false</SharedDoc>
  <HyperlinkBase/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VIEW OF COMMUNICATION</dc:title>
  <dc:subject/>
  <dc:creator>Victoria</dc:creator>
  <cp:keywords/>
  <dc:description/>
  <cp:lastModifiedBy>Microsoft Office User</cp:lastModifiedBy>
  <cp:revision>40</cp:revision>
  <dcterms:created xsi:type="dcterms:W3CDTF">2007-09-04T03:06:12Z</dcterms:created>
  <dcterms:modified xsi:type="dcterms:W3CDTF">2018-02-28T23:59:15Z</dcterms:modified>
  <cp:category/>
</cp:coreProperties>
</file>