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74" r:id="rId4"/>
    <p:sldId id="258" r:id="rId5"/>
    <p:sldId id="259" r:id="rId6"/>
    <p:sldId id="275"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8" autoAdjust="0"/>
    <p:restoredTop sz="94660"/>
  </p:normalViewPr>
  <p:slideViewPr>
    <p:cSldViewPr snapToGrid="0" showGuides="1">
      <p:cViewPr varScale="1">
        <p:scale>
          <a:sx n="119" d="100"/>
          <a:sy n="119" d="100"/>
        </p:scale>
        <p:origin x="114" y="1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2/15/2018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smtClean="0"/>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C79C5D-2A6F-F04D-97DA-BEF2467B64E4}" type="datetimeFigureOut">
              <a:rPr lang="en-US" dirty="0"/>
              <a:pPr/>
              <a:t>2/15/2018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2/15/2018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smtClean="0"/>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smtClean="0"/>
              <a:t>Click to edit Master text styles</a:t>
            </a:r>
          </a:p>
        </p:txBody>
      </p:sp>
      <p:sp>
        <p:nvSpPr>
          <p:cNvPr id="2" name="Date Placeholder 1"/>
          <p:cNvSpPr>
            <a:spLocks noGrp="1"/>
          </p:cNvSpPr>
          <p:nvPr>
            <p:ph type="dt" sz="half" idx="10"/>
          </p:nvPr>
        </p:nvSpPr>
        <p:spPr/>
        <p:txBody>
          <a:bodyPr/>
          <a:lstStyle/>
          <a:p>
            <a:fld id="{FBF54567-0DE4-3F47-BF90-CB84690072F9}" type="datetimeFigureOut">
              <a:rPr lang="en-US" dirty="0"/>
              <a:pPr/>
              <a:t>2/15/2018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2/15/2018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2/15/2018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2/15/2018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smtClean="0"/>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A1846-DA80-1C48-A609-854EA85C59AD}" type="datetimeFigureOut">
              <a:rPr lang="en-US" dirty="0"/>
              <a:pPr/>
              <a:t>2/15/2018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2/15/2018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2/15/2018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2/15/2018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2/15/2018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DF5E60-9974-AC48-9591-99C2BB44B7CF}" type="datetimeFigureOut">
              <a:rPr lang="en-US" dirty="0"/>
              <a:pPr/>
              <a:t>2/15/2018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smtClean="0"/>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smtClean="0"/>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2/15/2018</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2/15/2018</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Persuasive Speaking</a:t>
            </a:r>
            <a:endParaRPr lang="en-US" dirty="0"/>
          </a:p>
        </p:txBody>
      </p:sp>
      <p:sp>
        <p:nvSpPr>
          <p:cNvPr id="3" name="Subtitle 2"/>
          <p:cNvSpPr>
            <a:spLocks noGrp="1"/>
          </p:cNvSpPr>
          <p:nvPr>
            <p:ph type="subTitle" idx="1"/>
          </p:nvPr>
        </p:nvSpPr>
        <p:spPr/>
        <p:txBody>
          <a:bodyPr/>
          <a:lstStyle/>
          <a:p>
            <a:r>
              <a:rPr lang="en-US" dirty="0" smtClean="0"/>
              <a:t>From Ch.16 of Fundamentals of Public Speaking (Rice, Ed): Sarah Watt &amp; Joshua Barnett</a:t>
            </a:r>
            <a:endParaRPr lang="en-US" dirty="0"/>
          </a:p>
        </p:txBody>
      </p:sp>
    </p:spTree>
    <p:extLst>
      <p:ext uri="{BB962C8B-B14F-4D97-AF65-F5344CB8AC3E}">
        <p14:creationId xmlns:p14="http://schemas.microsoft.com/office/powerpoint/2010/main" val="37431698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Strategies: </a:t>
            </a:r>
            <a:r>
              <a:rPr lang="en-US" i="1" dirty="0" smtClean="0"/>
              <a:t>Ethos</a:t>
            </a:r>
            <a:endParaRPr lang="en-US" i="1" dirty="0"/>
          </a:p>
        </p:txBody>
      </p:sp>
      <p:sp>
        <p:nvSpPr>
          <p:cNvPr id="3" name="Content Placeholder 2"/>
          <p:cNvSpPr>
            <a:spLocks noGrp="1"/>
          </p:cNvSpPr>
          <p:nvPr>
            <p:ph idx="1"/>
          </p:nvPr>
        </p:nvSpPr>
        <p:spPr/>
        <p:txBody>
          <a:bodyPr/>
          <a:lstStyle/>
          <a:p>
            <a:r>
              <a:rPr lang="en-US" dirty="0" smtClean="0"/>
              <a:t>Need to be credible and interesting</a:t>
            </a:r>
          </a:p>
          <a:p>
            <a:r>
              <a:rPr lang="en-US" dirty="0" smtClean="0"/>
              <a:t>Establish </a:t>
            </a:r>
            <a:r>
              <a:rPr lang="en-US" dirty="0"/>
              <a:t>credibility with the audience by appearing to have good moral character, common sense, and concern for the audience’s </a:t>
            </a:r>
            <a:r>
              <a:rPr lang="en-US" dirty="0" smtClean="0"/>
              <a:t>well-being</a:t>
            </a:r>
          </a:p>
          <a:p>
            <a:r>
              <a:rPr lang="en-US" dirty="0" smtClean="0"/>
              <a:t>Mirror the </a:t>
            </a:r>
            <a:r>
              <a:rPr lang="en-US" dirty="0"/>
              <a:t>characteristics idealized by </a:t>
            </a:r>
            <a:r>
              <a:rPr lang="en-US" dirty="0" smtClean="0"/>
              <a:t>the culture </a:t>
            </a:r>
            <a:r>
              <a:rPr lang="en-US" dirty="0"/>
              <a:t>or </a:t>
            </a:r>
            <a:r>
              <a:rPr lang="en-US" dirty="0" smtClean="0"/>
              <a:t>group and demonstrating </a:t>
            </a:r>
            <a:r>
              <a:rPr lang="en-US" dirty="0"/>
              <a:t>that </a:t>
            </a:r>
            <a:r>
              <a:rPr lang="en-US" dirty="0" smtClean="0"/>
              <a:t>good </a:t>
            </a:r>
            <a:r>
              <a:rPr lang="en-US" dirty="0"/>
              <a:t>moral choices </a:t>
            </a:r>
            <a:r>
              <a:rPr lang="en-US" dirty="0" smtClean="0"/>
              <a:t>are </a:t>
            </a:r>
            <a:r>
              <a:rPr lang="en-US" dirty="0" smtClean="0"/>
              <a:t>made </a:t>
            </a:r>
            <a:r>
              <a:rPr lang="en-US" dirty="0" smtClean="0"/>
              <a:t>within </a:t>
            </a:r>
            <a:r>
              <a:rPr lang="en-US" dirty="0"/>
              <a:t>the </a:t>
            </a:r>
            <a:r>
              <a:rPr lang="en-US" dirty="0" smtClean="0"/>
              <a:t>group</a:t>
            </a:r>
          </a:p>
          <a:p>
            <a:r>
              <a:rPr lang="en-US" dirty="0" smtClean="0"/>
              <a:t>Clothing and behavior can </a:t>
            </a:r>
            <a:r>
              <a:rPr lang="en-US" dirty="0"/>
              <a:t>go far in shaping </a:t>
            </a:r>
            <a:r>
              <a:rPr lang="en-US" dirty="0" smtClean="0"/>
              <a:t>ethos</a:t>
            </a:r>
          </a:p>
          <a:p>
            <a:r>
              <a:rPr lang="en-US" dirty="0" smtClean="0"/>
              <a:t>Confidence (not arrogance) and enthusiasm </a:t>
            </a:r>
            <a:r>
              <a:rPr lang="en-US" dirty="0"/>
              <a:t>about </a:t>
            </a:r>
            <a:r>
              <a:rPr lang="en-US" dirty="0" smtClean="0"/>
              <a:t>the topic</a:t>
            </a:r>
          </a:p>
          <a:p>
            <a:r>
              <a:rPr lang="en-US" dirty="0" smtClean="0"/>
              <a:t>Opening </a:t>
            </a:r>
            <a:r>
              <a:rPr lang="en-US" dirty="0"/>
              <a:t>sentences </a:t>
            </a:r>
            <a:r>
              <a:rPr lang="en-US" dirty="0" smtClean="0"/>
              <a:t>set </a:t>
            </a:r>
            <a:r>
              <a:rPr lang="en-US" dirty="0"/>
              <a:t>the tone for what </a:t>
            </a:r>
            <a:r>
              <a:rPr lang="en-US" dirty="0" smtClean="0"/>
              <a:t>audience </a:t>
            </a:r>
            <a:r>
              <a:rPr lang="en-US" dirty="0"/>
              <a:t>should expect of </a:t>
            </a:r>
            <a:r>
              <a:rPr lang="en-US" dirty="0" smtClean="0"/>
              <a:t>speaker’s personality</a:t>
            </a:r>
            <a:endParaRPr lang="en-US" dirty="0"/>
          </a:p>
        </p:txBody>
      </p:sp>
    </p:spTree>
    <p:extLst>
      <p:ext uri="{BB962C8B-B14F-4D97-AF65-F5344CB8AC3E}">
        <p14:creationId xmlns:p14="http://schemas.microsoft.com/office/powerpoint/2010/main" val="1405746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Strategies: Logos</a:t>
            </a:r>
            <a:endParaRPr lang="en-US" dirty="0"/>
          </a:p>
        </p:txBody>
      </p:sp>
      <p:sp>
        <p:nvSpPr>
          <p:cNvPr id="3" name="Content Placeholder 2"/>
          <p:cNvSpPr>
            <a:spLocks noGrp="1"/>
          </p:cNvSpPr>
          <p:nvPr>
            <p:ph idx="1"/>
          </p:nvPr>
        </p:nvSpPr>
        <p:spPr/>
        <p:txBody>
          <a:bodyPr/>
          <a:lstStyle/>
          <a:p>
            <a:r>
              <a:rPr lang="en-US" dirty="0" smtClean="0"/>
              <a:t>Sound argument focuses </a:t>
            </a:r>
            <a:r>
              <a:rPr lang="en-US" dirty="0"/>
              <a:t>on the reasons for supporting </a:t>
            </a:r>
            <a:r>
              <a:rPr lang="en-US" dirty="0" smtClean="0"/>
              <a:t>speaker’s specific </a:t>
            </a:r>
            <a:r>
              <a:rPr lang="en-US" dirty="0"/>
              <a:t>purpose </a:t>
            </a:r>
            <a:r>
              <a:rPr lang="en-US" dirty="0" smtClean="0"/>
              <a:t>statement</a:t>
            </a:r>
          </a:p>
          <a:p>
            <a:pPr lvl="1"/>
            <a:r>
              <a:rPr lang="en-US" dirty="0" smtClean="0"/>
              <a:t>Make an </a:t>
            </a:r>
            <a:r>
              <a:rPr lang="en-US" dirty="0"/>
              <a:t>assertion that requires a logical leap based on the available </a:t>
            </a:r>
            <a:r>
              <a:rPr lang="en-US" dirty="0" smtClean="0"/>
              <a:t>evidence</a:t>
            </a:r>
          </a:p>
          <a:p>
            <a:pPr lvl="1"/>
            <a:r>
              <a:rPr lang="en-US" dirty="0" smtClean="0"/>
              <a:t>Basic </a:t>
            </a:r>
            <a:r>
              <a:rPr lang="en-US" dirty="0"/>
              <a:t>arguments tend to share three common elements: claim, data, and </a:t>
            </a:r>
            <a:r>
              <a:rPr lang="en-US" dirty="0" smtClean="0"/>
              <a:t>warrant</a:t>
            </a:r>
          </a:p>
          <a:p>
            <a:pPr lvl="2"/>
            <a:r>
              <a:rPr lang="en-US" dirty="0"/>
              <a:t>The claim is an assertion that you want the audience to </a:t>
            </a:r>
            <a:r>
              <a:rPr lang="en-US" dirty="0" smtClean="0"/>
              <a:t>accept</a:t>
            </a:r>
          </a:p>
          <a:p>
            <a:pPr lvl="2"/>
            <a:r>
              <a:rPr lang="en-US" dirty="0"/>
              <a:t>Data refers to the preliminary evidence on which the claim is </a:t>
            </a:r>
            <a:r>
              <a:rPr lang="en-US" dirty="0" smtClean="0"/>
              <a:t>based</a:t>
            </a:r>
          </a:p>
          <a:p>
            <a:pPr lvl="2"/>
            <a:r>
              <a:rPr lang="en-US" dirty="0"/>
              <a:t>The warrant is a connector that, if stated, would likely begin with “since” or “because</a:t>
            </a:r>
            <a:r>
              <a:rPr lang="en-US" dirty="0" smtClean="0"/>
              <a:t>.” It establishes why the evidence actually does support the claim</a:t>
            </a:r>
            <a:endParaRPr lang="en-US" dirty="0" smtClean="0"/>
          </a:p>
          <a:p>
            <a:pPr lvl="1"/>
            <a:r>
              <a:rPr lang="en-US" dirty="0" smtClean="0"/>
              <a:t>Back claims by </a:t>
            </a:r>
            <a:r>
              <a:rPr lang="en-US" dirty="0"/>
              <a:t>offering examples, statistics, testimony, or other information which further substantiates the argument.</a:t>
            </a:r>
          </a:p>
        </p:txBody>
      </p:sp>
    </p:spTree>
    <p:extLst>
      <p:ext uri="{BB962C8B-B14F-4D97-AF65-F5344CB8AC3E}">
        <p14:creationId xmlns:p14="http://schemas.microsoft.com/office/powerpoint/2010/main" val="702169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Logos(2): Arranging the Argument</a:t>
            </a:r>
            <a:endParaRPr lang="en-US" dirty="0"/>
          </a:p>
        </p:txBody>
      </p:sp>
      <p:sp>
        <p:nvSpPr>
          <p:cNvPr id="3" name="Content Placeholder 2"/>
          <p:cNvSpPr>
            <a:spLocks noGrp="1"/>
          </p:cNvSpPr>
          <p:nvPr>
            <p:ph idx="1"/>
          </p:nvPr>
        </p:nvSpPr>
        <p:spPr/>
        <p:txBody>
          <a:bodyPr/>
          <a:lstStyle/>
          <a:p>
            <a:r>
              <a:rPr lang="en-US" i="1" dirty="0"/>
              <a:t>Inductive reasoning </a:t>
            </a:r>
            <a:r>
              <a:rPr lang="en-US" dirty="0"/>
              <a:t>moves from specific examples to a more general </a:t>
            </a:r>
            <a:r>
              <a:rPr lang="en-US" dirty="0" smtClean="0"/>
              <a:t>claim</a:t>
            </a:r>
          </a:p>
          <a:p>
            <a:pPr lvl="1"/>
            <a:r>
              <a:rPr lang="en-US" dirty="0"/>
              <a:t>consider whether there are “enough specific instances to support the conclusion,” whether the specific instances are typical, and whether the instances are recent</a:t>
            </a:r>
            <a:r>
              <a:rPr lang="en-US" dirty="0" smtClean="0"/>
              <a:t>.</a:t>
            </a:r>
          </a:p>
          <a:p>
            <a:pPr indent="-285750"/>
            <a:r>
              <a:rPr lang="en-US" i="1" dirty="0" smtClean="0"/>
              <a:t>Deductive reasoning</a:t>
            </a:r>
            <a:r>
              <a:rPr lang="en-US" i="1" dirty="0"/>
              <a:t> </a:t>
            </a:r>
            <a:r>
              <a:rPr lang="en-US" dirty="0" smtClean="0"/>
              <a:t>moves </a:t>
            </a:r>
            <a:r>
              <a:rPr lang="en-US" dirty="0"/>
              <a:t>from a general principle to a claim regarding a specific </a:t>
            </a:r>
            <a:r>
              <a:rPr lang="en-US" dirty="0" smtClean="0"/>
              <a:t>instance, often through </a:t>
            </a:r>
            <a:r>
              <a:rPr lang="en-US" i="1" dirty="0" smtClean="0"/>
              <a:t>syllogisms</a:t>
            </a:r>
            <a:r>
              <a:rPr lang="en-US" dirty="0" smtClean="0"/>
              <a:t>:</a:t>
            </a:r>
          </a:p>
          <a:p>
            <a:pPr marL="800100" lvl="1"/>
            <a:r>
              <a:rPr lang="en-US" dirty="0"/>
              <a:t>A syllogism begins with a major (or general) premise, then moves to a minor premise, then concludes with a specific claim</a:t>
            </a:r>
            <a:r>
              <a:rPr lang="en-US" dirty="0" smtClean="0"/>
              <a:t>.</a:t>
            </a:r>
          </a:p>
          <a:p>
            <a:pPr marL="400050" indent="-285750"/>
            <a:r>
              <a:rPr lang="en-US" i="1" dirty="0"/>
              <a:t>Causal reasoning </a:t>
            </a:r>
            <a:r>
              <a:rPr lang="en-US" dirty="0"/>
              <a:t>examines related events to determine which one caused the other</a:t>
            </a:r>
          </a:p>
        </p:txBody>
      </p:sp>
    </p:spTree>
    <p:extLst>
      <p:ext uri="{BB962C8B-B14F-4D97-AF65-F5344CB8AC3E}">
        <p14:creationId xmlns:p14="http://schemas.microsoft.com/office/powerpoint/2010/main" val="2644270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Strategies: Pathos</a:t>
            </a:r>
            <a:endParaRPr lang="en-US" dirty="0"/>
          </a:p>
        </p:txBody>
      </p:sp>
      <p:sp>
        <p:nvSpPr>
          <p:cNvPr id="3" name="Content Placeholder 2"/>
          <p:cNvSpPr>
            <a:spLocks noGrp="1"/>
          </p:cNvSpPr>
          <p:nvPr>
            <p:ph idx="1"/>
          </p:nvPr>
        </p:nvSpPr>
        <p:spPr/>
        <p:txBody>
          <a:bodyPr/>
          <a:lstStyle/>
          <a:p>
            <a:r>
              <a:rPr lang="en-US" dirty="0"/>
              <a:t>Pathos draws on the emotions, sympathies, and prejudices of the audience to appeal to their non-rational side</a:t>
            </a:r>
            <a:r>
              <a:rPr lang="en-US" dirty="0" smtClean="0"/>
              <a:t>.</a:t>
            </a:r>
          </a:p>
          <a:p>
            <a:pPr lvl="1"/>
            <a:r>
              <a:rPr lang="en-US" dirty="0"/>
              <a:t>use clear examples that illustrate </a:t>
            </a:r>
            <a:r>
              <a:rPr lang="en-US" dirty="0" smtClean="0"/>
              <a:t>the point</a:t>
            </a:r>
            <a:r>
              <a:rPr lang="en-US" dirty="0"/>
              <a:t>. </a:t>
            </a:r>
            <a:endParaRPr lang="en-US" dirty="0" smtClean="0"/>
          </a:p>
          <a:p>
            <a:pPr lvl="1"/>
            <a:r>
              <a:rPr lang="en-US" dirty="0" smtClean="0"/>
              <a:t>Illustrations </a:t>
            </a:r>
            <a:r>
              <a:rPr lang="en-US" dirty="0"/>
              <a:t>can be crafted verbally, nonverbally, or </a:t>
            </a:r>
            <a:r>
              <a:rPr lang="en-US" dirty="0" smtClean="0"/>
              <a:t>visually</a:t>
            </a:r>
          </a:p>
          <a:p>
            <a:pPr lvl="1"/>
            <a:r>
              <a:rPr lang="en-US" dirty="0"/>
              <a:t>f</a:t>
            </a:r>
            <a:r>
              <a:rPr lang="en-US" dirty="0" smtClean="0"/>
              <a:t>ear </a:t>
            </a:r>
            <a:r>
              <a:rPr lang="en-US" dirty="0"/>
              <a:t>appeals tend to be more effective when they </a:t>
            </a:r>
            <a:endParaRPr lang="en-US" dirty="0" smtClean="0"/>
          </a:p>
          <a:p>
            <a:pPr lvl="3"/>
            <a:r>
              <a:rPr lang="en-US" dirty="0" smtClean="0"/>
              <a:t>(a) appeal </a:t>
            </a:r>
            <a:r>
              <a:rPr lang="en-US" dirty="0"/>
              <a:t>to a high-level fear, such as </a:t>
            </a:r>
            <a:r>
              <a:rPr lang="en-US" dirty="0" smtClean="0"/>
              <a:t>death</a:t>
            </a:r>
          </a:p>
          <a:p>
            <a:pPr lvl="3"/>
            <a:r>
              <a:rPr lang="en-US" dirty="0" smtClean="0"/>
              <a:t>(b) when </a:t>
            </a:r>
            <a:r>
              <a:rPr lang="en-US" dirty="0"/>
              <a:t>offered by speakers with a high level of perceived </a:t>
            </a:r>
            <a:r>
              <a:rPr lang="en-US" dirty="0" smtClean="0"/>
              <a:t>credibility</a:t>
            </a:r>
          </a:p>
          <a:p>
            <a:pPr lvl="3"/>
            <a:r>
              <a:rPr lang="en-US" dirty="0" smtClean="0"/>
              <a:t>(c) </a:t>
            </a:r>
            <a:r>
              <a:rPr lang="en-US" dirty="0" smtClean="0"/>
              <a:t>when </a:t>
            </a:r>
            <a:r>
              <a:rPr lang="en-US" dirty="0"/>
              <a:t>the speaker can convince the audience they have the ability to avert the </a:t>
            </a:r>
            <a:r>
              <a:rPr lang="en-US" dirty="0" smtClean="0"/>
              <a:t>threat</a:t>
            </a:r>
            <a:endParaRPr lang="en-US" dirty="0"/>
          </a:p>
        </p:txBody>
      </p:sp>
    </p:spTree>
    <p:extLst>
      <p:ext uri="{BB962C8B-B14F-4D97-AF65-F5344CB8AC3E}">
        <p14:creationId xmlns:p14="http://schemas.microsoft.com/office/powerpoint/2010/main" val="140736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Ethics of Persuasion</a:t>
            </a:r>
            <a:endParaRPr lang="en-US" dirty="0"/>
          </a:p>
        </p:txBody>
      </p:sp>
      <p:sp>
        <p:nvSpPr>
          <p:cNvPr id="3" name="Content Placeholder 2"/>
          <p:cNvSpPr>
            <a:spLocks noGrp="1"/>
          </p:cNvSpPr>
          <p:nvPr>
            <p:ph idx="1"/>
          </p:nvPr>
        </p:nvSpPr>
        <p:spPr/>
        <p:txBody>
          <a:bodyPr/>
          <a:lstStyle/>
          <a:p>
            <a:r>
              <a:rPr lang="en-US" dirty="0"/>
              <a:t>To avoid coercing an audience, speakers should use logical and emotional appeals responsibly</a:t>
            </a:r>
            <a:r>
              <a:rPr lang="en-US" dirty="0" smtClean="0"/>
              <a:t>.</a:t>
            </a:r>
          </a:p>
          <a:p>
            <a:r>
              <a:rPr lang="en-US" dirty="0"/>
              <a:t>Persuasive </a:t>
            </a:r>
            <a:r>
              <a:rPr lang="en-US" dirty="0" smtClean="0"/>
              <a:t>speakers </a:t>
            </a:r>
            <a:r>
              <a:rPr lang="en-US" dirty="0"/>
              <a:t>must be careful to avoid using fallacies in their </a:t>
            </a:r>
            <a:r>
              <a:rPr lang="en-US" dirty="0" smtClean="0"/>
              <a:t>reasoning</a:t>
            </a:r>
          </a:p>
          <a:p>
            <a:pPr lvl="1"/>
            <a:r>
              <a:rPr lang="en-US" dirty="0" smtClean="0"/>
              <a:t>“fallacies </a:t>
            </a:r>
            <a:r>
              <a:rPr lang="en-US" dirty="0"/>
              <a:t>of faulty assumption,” which occur when the speaker reasons based on a problematic assumption; </a:t>
            </a:r>
            <a:endParaRPr lang="en-US" dirty="0" smtClean="0"/>
          </a:p>
          <a:p>
            <a:pPr lvl="1"/>
            <a:r>
              <a:rPr lang="en-US" dirty="0" smtClean="0"/>
              <a:t>“</a:t>
            </a:r>
            <a:r>
              <a:rPr lang="en-US" dirty="0"/>
              <a:t>fallacies directed to the person,” which occur when the speaker focuses on the attributes of an individual opponent rather than the relevant arguments; </a:t>
            </a:r>
            <a:endParaRPr lang="en-US" dirty="0" smtClean="0"/>
          </a:p>
          <a:p>
            <a:pPr lvl="1"/>
            <a:r>
              <a:rPr lang="en-US" dirty="0" smtClean="0"/>
              <a:t>“</a:t>
            </a:r>
            <a:r>
              <a:rPr lang="en-US" dirty="0"/>
              <a:t>fallacies of case presentation,” which occur when the speaker mischaracterizes the issue</a:t>
            </a:r>
            <a:r>
              <a:rPr lang="en-US" dirty="0" smtClean="0"/>
              <a:t>;</a:t>
            </a:r>
          </a:p>
          <a:p>
            <a:pPr lvl="1"/>
            <a:r>
              <a:rPr lang="en-US" dirty="0" smtClean="0"/>
              <a:t> “fallacies </a:t>
            </a:r>
            <a:r>
              <a:rPr lang="en-US" dirty="0"/>
              <a:t>of suggestion,” which occur when the speaker implies or suggests an argument without fully developing it</a:t>
            </a:r>
            <a:r>
              <a:rPr lang="en-US" dirty="0" smtClean="0"/>
              <a:t>.</a:t>
            </a:r>
            <a:endParaRPr lang="en-US" dirty="0"/>
          </a:p>
        </p:txBody>
      </p:sp>
    </p:spTree>
    <p:extLst>
      <p:ext uri="{BB962C8B-B14F-4D97-AF65-F5344CB8AC3E}">
        <p14:creationId xmlns:p14="http://schemas.microsoft.com/office/powerpoint/2010/main" val="3401441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Organizing the Speech: Monroe Motivated Sequence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1</a:t>
            </a:r>
            <a:r>
              <a:rPr lang="en-US" dirty="0"/>
              <a:t>. The </a:t>
            </a:r>
            <a:r>
              <a:rPr lang="en-US" i="1" dirty="0"/>
              <a:t>attention</a:t>
            </a:r>
            <a:r>
              <a:rPr lang="en-US" dirty="0"/>
              <a:t> step should get the audience’s attention as well as describe </a:t>
            </a:r>
            <a:r>
              <a:rPr lang="en-US" dirty="0" smtClean="0"/>
              <a:t>goals </a:t>
            </a:r>
            <a:r>
              <a:rPr lang="en-US" dirty="0"/>
              <a:t>and preview the speech.</a:t>
            </a:r>
          </a:p>
          <a:p>
            <a:r>
              <a:rPr lang="en-US" dirty="0"/>
              <a:t>2. The </a:t>
            </a:r>
            <a:r>
              <a:rPr lang="en-US" i="1" dirty="0"/>
              <a:t>need </a:t>
            </a:r>
            <a:r>
              <a:rPr lang="en-US" dirty="0"/>
              <a:t>step should provide a description of the problem as well as the consequences that may result if the problem goes unresolved. In this step, the speaker should also alert audience members to their role in mitigating the issue.</a:t>
            </a:r>
          </a:p>
          <a:p>
            <a:r>
              <a:rPr lang="en-US" dirty="0"/>
              <a:t>3. The </a:t>
            </a:r>
            <a:r>
              <a:rPr lang="en-US" i="1" dirty="0"/>
              <a:t>satisfaction</a:t>
            </a:r>
            <a:r>
              <a:rPr lang="en-US" dirty="0"/>
              <a:t> step is used to outline </a:t>
            </a:r>
            <a:r>
              <a:rPr lang="en-US" dirty="0" smtClean="0"/>
              <a:t>solutions </a:t>
            </a:r>
            <a:r>
              <a:rPr lang="en-US" dirty="0"/>
              <a:t>to the </a:t>
            </a:r>
            <a:r>
              <a:rPr lang="en-US" dirty="0" err="1" smtClean="0"/>
              <a:t>problemsthe</a:t>
            </a:r>
            <a:r>
              <a:rPr lang="en-US" dirty="0" smtClean="0"/>
              <a:t> speaker  </a:t>
            </a:r>
            <a:r>
              <a:rPr lang="en-US" dirty="0" smtClean="0"/>
              <a:t>previously </a:t>
            </a:r>
            <a:r>
              <a:rPr lang="en-US" dirty="0"/>
              <a:t>outlined as well as deal with any objections that may arise.</a:t>
            </a:r>
          </a:p>
          <a:p>
            <a:r>
              <a:rPr lang="en-US" dirty="0"/>
              <a:t>4. In the </a:t>
            </a:r>
            <a:r>
              <a:rPr lang="en-US" i="1" dirty="0"/>
              <a:t>visualization</a:t>
            </a:r>
            <a:r>
              <a:rPr lang="en-US" dirty="0"/>
              <a:t> step, audience members are asked to visualize what will happen if </a:t>
            </a:r>
            <a:r>
              <a:rPr lang="en-US" dirty="0" smtClean="0"/>
              <a:t>the </a:t>
            </a:r>
            <a:r>
              <a:rPr lang="en-US" dirty="0" smtClean="0"/>
              <a:t>solutions </a:t>
            </a:r>
            <a:r>
              <a:rPr lang="en-US" dirty="0"/>
              <a:t>are implemented and what will happen if they do not come to fruition. </a:t>
            </a:r>
          </a:p>
          <a:p>
            <a:r>
              <a:rPr lang="en-US" dirty="0"/>
              <a:t>5. The </a:t>
            </a:r>
            <a:r>
              <a:rPr lang="en-US" i="1" dirty="0"/>
              <a:t>action</a:t>
            </a:r>
            <a:r>
              <a:rPr lang="en-US" dirty="0"/>
              <a:t> appeal step should be used to make a direct appeal for action. In this step, </a:t>
            </a:r>
            <a:r>
              <a:rPr lang="en-US" dirty="0" smtClean="0"/>
              <a:t>the speaker</a:t>
            </a:r>
            <a:r>
              <a:rPr lang="en-US" dirty="0" smtClean="0"/>
              <a:t> </a:t>
            </a:r>
            <a:r>
              <a:rPr lang="en-US" dirty="0"/>
              <a:t>should describe precisely how the audience should react to </a:t>
            </a:r>
            <a:r>
              <a:rPr lang="en-US" dirty="0" smtClean="0"/>
              <a:t>the </a:t>
            </a:r>
            <a:r>
              <a:rPr lang="en-US" dirty="0" smtClean="0"/>
              <a:t>speech </a:t>
            </a:r>
            <a:r>
              <a:rPr lang="en-US" dirty="0"/>
              <a:t>and how they should carry out these actions. </a:t>
            </a:r>
            <a:endParaRPr lang="en-US" dirty="0" smtClean="0"/>
          </a:p>
          <a:p>
            <a:r>
              <a:rPr lang="en-US" dirty="0" smtClean="0"/>
              <a:t>As </a:t>
            </a:r>
            <a:r>
              <a:rPr lang="en-US" dirty="0"/>
              <a:t>the final step, </a:t>
            </a:r>
            <a:r>
              <a:rPr lang="en-US" dirty="0" smtClean="0"/>
              <a:t>there is </a:t>
            </a:r>
            <a:r>
              <a:rPr lang="en-US" dirty="0" smtClean="0"/>
              <a:t> </a:t>
            </a:r>
            <a:r>
              <a:rPr lang="en-US" dirty="0"/>
              <a:t>a concluding comment. </a:t>
            </a:r>
          </a:p>
        </p:txBody>
      </p:sp>
    </p:spTree>
    <p:extLst>
      <p:ext uri="{BB962C8B-B14F-4D97-AF65-F5344CB8AC3E}">
        <p14:creationId xmlns:p14="http://schemas.microsoft.com/office/powerpoint/2010/main" val="28953903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Method Pattern</a:t>
            </a:r>
            <a:endParaRPr lang="en-US" dirty="0"/>
          </a:p>
        </p:txBody>
      </p:sp>
      <p:sp>
        <p:nvSpPr>
          <p:cNvPr id="3" name="Content Placeholder 2"/>
          <p:cNvSpPr>
            <a:spLocks noGrp="1"/>
          </p:cNvSpPr>
          <p:nvPr>
            <p:ph idx="1"/>
          </p:nvPr>
        </p:nvSpPr>
        <p:spPr/>
        <p:txBody>
          <a:bodyPr/>
          <a:lstStyle/>
          <a:p>
            <a:pPr marL="0" indent="0">
              <a:buNone/>
            </a:pPr>
            <a:endParaRPr lang="en-US" dirty="0"/>
          </a:p>
          <a:p>
            <a:r>
              <a:rPr lang="en-US" dirty="0" smtClean="0"/>
              <a:t>This </a:t>
            </a:r>
            <a:r>
              <a:rPr lang="en-US" dirty="0"/>
              <a:t>pattern consists of a claim and a list of reasons to support it. </a:t>
            </a:r>
            <a:endParaRPr lang="en-US" dirty="0" smtClean="0"/>
          </a:p>
          <a:p>
            <a:r>
              <a:rPr lang="en-US" dirty="0" smtClean="0"/>
              <a:t>Every </a:t>
            </a:r>
            <a:r>
              <a:rPr lang="en-US" dirty="0"/>
              <a:t>piece of support in the speech directly supports the </a:t>
            </a:r>
            <a:r>
              <a:rPr lang="en-US" dirty="0" smtClean="0"/>
              <a:t>central.</a:t>
            </a:r>
            <a:endParaRPr lang="en-US" dirty="0"/>
          </a:p>
        </p:txBody>
      </p:sp>
    </p:spTree>
    <p:extLst>
      <p:ext uri="{BB962C8B-B14F-4D97-AF65-F5344CB8AC3E}">
        <p14:creationId xmlns:p14="http://schemas.microsoft.com/office/powerpoint/2010/main" val="1625142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Causal Pattern</a:t>
            </a:r>
            <a:endParaRPr lang="en-US" dirty="0"/>
          </a:p>
        </p:txBody>
      </p:sp>
      <p:sp>
        <p:nvSpPr>
          <p:cNvPr id="3" name="Content Placeholder 2"/>
          <p:cNvSpPr>
            <a:spLocks noGrp="1"/>
          </p:cNvSpPr>
          <p:nvPr>
            <p:ph idx="1"/>
          </p:nvPr>
        </p:nvSpPr>
        <p:spPr/>
        <p:txBody>
          <a:bodyPr/>
          <a:lstStyle/>
          <a:p>
            <a:r>
              <a:rPr lang="en-US" dirty="0"/>
              <a:t>A causal speech can be particularly effective when the speaker wants to convince their audience of the relationship between two things. </a:t>
            </a:r>
            <a:endParaRPr lang="en-US" dirty="0" smtClean="0"/>
          </a:p>
          <a:p>
            <a:r>
              <a:rPr lang="en-US" dirty="0" smtClean="0"/>
              <a:t>With </a:t>
            </a:r>
            <a:r>
              <a:rPr lang="en-US" dirty="0"/>
              <a:t>sound causal reasoning, a speech of this sort can be used to convince the audience of something they were previously opposed to believing</a:t>
            </a:r>
          </a:p>
        </p:txBody>
      </p:sp>
    </p:spTree>
    <p:extLst>
      <p:ext uri="{BB962C8B-B14F-4D97-AF65-F5344CB8AC3E}">
        <p14:creationId xmlns:p14="http://schemas.microsoft.com/office/powerpoint/2010/main" val="677108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Refutation Pattern</a:t>
            </a:r>
            <a:endParaRPr lang="en-US" dirty="0"/>
          </a:p>
        </p:txBody>
      </p:sp>
      <p:sp>
        <p:nvSpPr>
          <p:cNvPr id="3" name="Content Placeholder 2"/>
          <p:cNvSpPr>
            <a:spLocks noGrp="1"/>
          </p:cNvSpPr>
          <p:nvPr>
            <p:ph idx="1"/>
          </p:nvPr>
        </p:nvSpPr>
        <p:spPr/>
        <p:txBody>
          <a:bodyPr/>
          <a:lstStyle/>
          <a:p>
            <a:r>
              <a:rPr lang="en-US" dirty="0" smtClean="0"/>
              <a:t>When  your </a:t>
            </a:r>
            <a:r>
              <a:rPr lang="en-US" dirty="0"/>
              <a:t>audience is already opposed to </a:t>
            </a:r>
            <a:r>
              <a:rPr lang="en-US" dirty="0" smtClean="0"/>
              <a:t>the speaker’s</a:t>
            </a:r>
            <a:r>
              <a:rPr lang="en-US" dirty="0" smtClean="0"/>
              <a:t> </a:t>
            </a:r>
            <a:r>
              <a:rPr lang="en-US" dirty="0" smtClean="0"/>
              <a:t>argument: </a:t>
            </a:r>
            <a:endParaRPr lang="en-US" dirty="0"/>
          </a:p>
          <a:p>
            <a:pPr lvl="1"/>
            <a:r>
              <a:rPr lang="en-US" dirty="0" smtClean="0"/>
              <a:t>a </a:t>
            </a:r>
            <a:r>
              <a:rPr lang="en-US" dirty="0"/>
              <a:t>refutation pattern can be engaged to persuade audience members that </a:t>
            </a:r>
            <a:r>
              <a:rPr lang="en-US" dirty="0" smtClean="0"/>
              <a:t>the speaker’s</a:t>
            </a:r>
            <a:r>
              <a:rPr lang="en-US" dirty="0" smtClean="0"/>
              <a:t> </a:t>
            </a:r>
            <a:r>
              <a:rPr lang="en-US" dirty="0"/>
              <a:t>side of the argument is better or more </a:t>
            </a:r>
            <a:r>
              <a:rPr lang="en-US" dirty="0" smtClean="0"/>
              <a:t>accurate.</a:t>
            </a:r>
          </a:p>
          <a:p>
            <a:pPr lvl="1"/>
            <a:r>
              <a:rPr lang="en-US" dirty="0" smtClean="0"/>
              <a:t>speaker </a:t>
            </a:r>
            <a:r>
              <a:rPr lang="en-US" dirty="0"/>
              <a:t>must anticipate the audience’s opposition, then bring attention to the tensions between the two sides, and finally refute them using evidential support</a:t>
            </a:r>
            <a:r>
              <a:rPr lang="en-US" dirty="0" smtClean="0"/>
              <a:t>.</a:t>
            </a:r>
          </a:p>
          <a:p>
            <a:pPr lvl="1"/>
            <a:r>
              <a:rPr lang="en-US" dirty="0" smtClean="0"/>
              <a:t>Refutation </a:t>
            </a:r>
            <a:r>
              <a:rPr lang="en-US" dirty="0"/>
              <a:t>generally happens through a set of four steps: </a:t>
            </a:r>
            <a:endParaRPr lang="en-US" dirty="0" smtClean="0"/>
          </a:p>
          <a:p>
            <a:pPr lvl="3"/>
            <a:r>
              <a:rPr lang="en-US" dirty="0" smtClean="0"/>
              <a:t>(</a:t>
            </a:r>
            <a:r>
              <a:rPr lang="en-US" dirty="0"/>
              <a:t>1) signaling the argument to which </a:t>
            </a:r>
            <a:r>
              <a:rPr lang="en-US" dirty="0" smtClean="0"/>
              <a:t>the speaker is</a:t>
            </a:r>
            <a:r>
              <a:rPr lang="en-US" dirty="0" smtClean="0"/>
              <a:t> responding</a:t>
            </a:r>
            <a:endParaRPr lang="en-US" dirty="0" smtClean="0"/>
          </a:p>
          <a:p>
            <a:pPr lvl="3"/>
            <a:r>
              <a:rPr lang="en-US" dirty="0" smtClean="0"/>
              <a:t>(</a:t>
            </a:r>
            <a:r>
              <a:rPr lang="en-US" dirty="0"/>
              <a:t>2) stating </a:t>
            </a:r>
            <a:r>
              <a:rPr lang="en-US" dirty="0" smtClean="0"/>
              <a:t>speaker’s</a:t>
            </a:r>
            <a:r>
              <a:rPr lang="en-US" dirty="0" smtClean="0"/>
              <a:t> </a:t>
            </a:r>
            <a:r>
              <a:rPr lang="en-US" dirty="0"/>
              <a:t>own </a:t>
            </a:r>
            <a:r>
              <a:rPr lang="en-US" dirty="0" smtClean="0"/>
              <a:t>argument</a:t>
            </a:r>
            <a:endParaRPr lang="en-US" dirty="0" smtClean="0"/>
          </a:p>
          <a:p>
            <a:pPr lvl="3"/>
            <a:r>
              <a:rPr lang="en-US" dirty="0" smtClean="0"/>
              <a:t>(</a:t>
            </a:r>
            <a:r>
              <a:rPr lang="en-US" dirty="0"/>
              <a:t>3) providing justification or evidence for </a:t>
            </a:r>
            <a:r>
              <a:rPr lang="en-US" dirty="0" smtClean="0"/>
              <a:t>speaker’s </a:t>
            </a:r>
            <a:r>
              <a:rPr lang="en-US" dirty="0" smtClean="0"/>
              <a:t>side </a:t>
            </a:r>
            <a:r>
              <a:rPr lang="en-US" dirty="0"/>
              <a:t>of the </a:t>
            </a:r>
            <a:r>
              <a:rPr lang="en-US" dirty="0" err="1" smtClean="0"/>
              <a:t>argument</a:t>
            </a:r>
            <a:r>
              <a:rPr lang="en-US" dirty="0" err="1"/>
              <a:t>S</a:t>
            </a:r>
            <a:endParaRPr lang="en-US" dirty="0" smtClean="0"/>
          </a:p>
          <a:p>
            <a:pPr lvl="3"/>
            <a:r>
              <a:rPr lang="en-US" dirty="0" smtClean="0"/>
              <a:t>(</a:t>
            </a:r>
            <a:r>
              <a:rPr lang="en-US" dirty="0"/>
              <a:t>4) summarizing </a:t>
            </a:r>
            <a:r>
              <a:rPr lang="en-US" dirty="0" smtClean="0"/>
              <a:t>speaker’s</a:t>
            </a:r>
            <a:r>
              <a:rPr lang="en-US" dirty="0" smtClean="0"/>
              <a:t> </a:t>
            </a:r>
            <a:r>
              <a:rPr lang="en-US" dirty="0"/>
              <a:t>response.</a:t>
            </a:r>
          </a:p>
          <a:p>
            <a:pPr marL="0" indent="0">
              <a:buNone/>
            </a:pPr>
            <a:endParaRPr lang="en-US" dirty="0"/>
          </a:p>
        </p:txBody>
      </p:sp>
    </p:spTree>
    <p:extLst>
      <p:ext uri="{BB962C8B-B14F-4D97-AF65-F5344CB8AC3E}">
        <p14:creationId xmlns:p14="http://schemas.microsoft.com/office/powerpoint/2010/main" val="25061299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Problem-Solution Layout</a:t>
            </a:r>
            <a:endParaRPr lang="en-US" dirty="0"/>
          </a:p>
        </p:txBody>
      </p:sp>
      <p:sp>
        <p:nvSpPr>
          <p:cNvPr id="3" name="Content Placeholder 2"/>
          <p:cNvSpPr>
            <a:spLocks noGrp="1"/>
          </p:cNvSpPr>
          <p:nvPr>
            <p:ph idx="1"/>
          </p:nvPr>
        </p:nvSpPr>
        <p:spPr/>
        <p:txBody>
          <a:bodyPr/>
          <a:lstStyle/>
          <a:p>
            <a:pPr marL="0" indent="0">
              <a:buNone/>
            </a:pPr>
            <a:endParaRPr lang="en-US" dirty="0"/>
          </a:p>
          <a:p>
            <a:r>
              <a:rPr lang="en-US" dirty="0"/>
              <a:t>Sometimes it is necessary to share a problem and a solution with an audience. </a:t>
            </a:r>
            <a:endParaRPr lang="en-US" dirty="0" smtClean="0"/>
          </a:p>
          <a:p>
            <a:r>
              <a:rPr lang="en-US" dirty="0" smtClean="0"/>
              <a:t>In </a:t>
            </a:r>
            <a:r>
              <a:rPr lang="en-US" dirty="0"/>
              <a:t>cases like these, the problem-solution speech is an appropriate way to arrange the main points of a speech.</a:t>
            </a:r>
          </a:p>
        </p:txBody>
      </p:sp>
    </p:spTree>
    <p:extLst>
      <p:ext uri="{BB962C8B-B14F-4D97-AF65-F5344CB8AC3E}">
        <p14:creationId xmlns:p14="http://schemas.microsoft.com/office/powerpoint/2010/main" val="4023279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 Persuasion</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Definition of Persuasion:</a:t>
            </a:r>
          </a:p>
          <a:p>
            <a:r>
              <a:rPr lang="en-US" dirty="0" smtClean="0"/>
              <a:t>“The </a:t>
            </a:r>
            <a:r>
              <a:rPr lang="en-US" dirty="0"/>
              <a:t>art of convincing others to give favorable attention to our point of view.” </a:t>
            </a:r>
            <a:endParaRPr lang="en-US" dirty="0" smtClean="0"/>
          </a:p>
          <a:p>
            <a:pPr lvl="1"/>
            <a:r>
              <a:rPr lang="en-US" dirty="0" smtClean="0"/>
              <a:t>So persuasion </a:t>
            </a:r>
            <a:r>
              <a:rPr lang="en-US" i="1" dirty="0" smtClean="0"/>
              <a:t>involves skill or artfulness</a:t>
            </a:r>
            <a:r>
              <a:rPr lang="en-US" dirty="0" smtClean="0"/>
              <a:t>.</a:t>
            </a:r>
          </a:p>
          <a:p>
            <a:pPr lvl="1"/>
            <a:r>
              <a:rPr lang="en-US" dirty="0" smtClean="0"/>
              <a:t>It is </a:t>
            </a:r>
            <a:r>
              <a:rPr lang="en-US" i="1" dirty="0"/>
              <a:t>planned and executed in a thoughtful manner</a:t>
            </a:r>
            <a:r>
              <a:rPr lang="en-US" dirty="0"/>
              <a:t>. </a:t>
            </a:r>
          </a:p>
          <a:p>
            <a:endParaRPr lang="en-US" dirty="0"/>
          </a:p>
        </p:txBody>
      </p:sp>
    </p:spTree>
    <p:extLst>
      <p:ext uri="{BB962C8B-B14F-4D97-AF65-F5344CB8AC3E}">
        <p14:creationId xmlns:p14="http://schemas.microsoft.com/office/powerpoint/2010/main" val="34692755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Claim-to-Proof </a:t>
            </a:r>
            <a:r>
              <a:rPr lang="en-US" dirty="0" smtClean="0"/>
              <a:t>Approach</a:t>
            </a:r>
            <a:endParaRPr lang="en-US" dirty="0"/>
          </a:p>
        </p:txBody>
      </p:sp>
      <p:sp>
        <p:nvSpPr>
          <p:cNvPr id="3" name="Content Placeholder 2"/>
          <p:cNvSpPr>
            <a:spLocks noGrp="1"/>
          </p:cNvSpPr>
          <p:nvPr>
            <p:ph idx="1"/>
          </p:nvPr>
        </p:nvSpPr>
        <p:spPr/>
        <p:txBody>
          <a:bodyPr/>
          <a:lstStyle/>
          <a:p>
            <a:r>
              <a:rPr lang="en-US" dirty="0"/>
              <a:t>B</a:t>
            </a:r>
            <a:r>
              <a:rPr lang="en-US" dirty="0" smtClean="0"/>
              <a:t>asically </a:t>
            </a:r>
            <a:r>
              <a:rPr lang="en-US" dirty="0"/>
              <a:t>provides the audience with a statement of reasons for the acceptance of a speech proposition. </a:t>
            </a:r>
            <a:endParaRPr lang="en-US" dirty="0" smtClean="0"/>
          </a:p>
          <a:p>
            <a:r>
              <a:rPr lang="en-US" dirty="0" smtClean="0"/>
              <a:t>The </a:t>
            </a:r>
            <a:r>
              <a:rPr lang="en-US" dirty="0"/>
              <a:t>policy is presented at the beginning of the </a:t>
            </a:r>
            <a:r>
              <a:rPr lang="en-US" dirty="0" smtClean="0"/>
              <a:t>speech</a:t>
            </a:r>
          </a:p>
          <a:p>
            <a:r>
              <a:rPr lang="en-US" dirty="0"/>
              <a:t>I</a:t>
            </a:r>
            <a:r>
              <a:rPr lang="en-US" dirty="0" smtClean="0"/>
              <a:t>n </a:t>
            </a:r>
            <a:r>
              <a:rPr lang="en-US" dirty="0"/>
              <a:t>the preview the audience is told how many reasons they will be provided for the claim, but not what those reasons are. </a:t>
            </a:r>
            <a:endParaRPr lang="en-US" dirty="0" smtClean="0"/>
          </a:p>
          <a:p>
            <a:pPr lvl="1"/>
            <a:r>
              <a:rPr lang="en-US" dirty="0" smtClean="0"/>
              <a:t>Why </a:t>
            </a:r>
            <a:r>
              <a:rPr lang="en-US" dirty="0"/>
              <a:t>not? </a:t>
            </a:r>
            <a:r>
              <a:rPr lang="en-US" dirty="0" smtClean="0"/>
              <a:t>The speaker </a:t>
            </a:r>
            <a:r>
              <a:rPr lang="en-US" dirty="0" smtClean="0"/>
              <a:t>will </a:t>
            </a:r>
            <a:r>
              <a:rPr lang="en-US" dirty="0"/>
              <a:t>be using fact claims and value claims to support </a:t>
            </a:r>
            <a:r>
              <a:rPr lang="en-US" dirty="0" smtClean="0"/>
              <a:t>his or her </a:t>
            </a:r>
            <a:r>
              <a:rPr lang="en-US" dirty="0" smtClean="0"/>
              <a:t>overall </a:t>
            </a:r>
            <a:r>
              <a:rPr lang="en-US" dirty="0"/>
              <a:t>policy, and some of the value claims can often be the source of a hotbed </a:t>
            </a:r>
            <a:r>
              <a:rPr lang="en-US" dirty="0" smtClean="0"/>
              <a:t>issue which could be distracting or counter-productive if introduced too soon.</a:t>
            </a:r>
            <a:endParaRPr lang="en-US" dirty="0"/>
          </a:p>
        </p:txBody>
      </p:sp>
    </p:spTree>
    <p:extLst>
      <p:ext uri="{BB962C8B-B14F-4D97-AF65-F5344CB8AC3E}">
        <p14:creationId xmlns:p14="http://schemas.microsoft.com/office/powerpoint/2010/main" val="961148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 The Persuasive Speech</a:t>
            </a:r>
            <a:endParaRPr lang="en-US" dirty="0"/>
          </a:p>
        </p:txBody>
      </p:sp>
      <p:sp>
        <p:nvSpPr>
          <p:cNvPr id="3" name="Content Placeholder 2"/>
          <p:cNvSpPr>
            <a:spLocks noGrp="1"/>
          </p:cNvSpPr>
          <p:nvPr>
            <p:ph idx="1"/>
          </p:nvPr>
        </p:nvSpPr>
        <p:spPr/>
        <p:txBody>
          <a:bodyPr/>
          <a:lstStyle/>
          <a:p>
            <a:pPr marL="0" indent="0">
              <a:buNone/>
            </a:pPr>
            <a:r>
              <a:rPr lang="en-US" dirty="0"/>
              <a:t>Definition of Persuasive Speech</a:t>
            </a:r>
          </a:p>
          <a:p>
            <a:r>
              <a:rPr lang="en-US" dirty="0"/>
              <a:t>Intent to influence the beliefs, attitudes, values, and acts of others.</a:t>
            </a:r>
          </a:p>
          <a:p>
            <a:r>
              <a:rPr lang="en-US" dirty="0"/>
              <a:t>So attempts to influence (often change) people to think or behave in a particular way. </a:t>
            </a:r>
          </a:p>
          <a:p>
            <a:r>
              <a:rPr lang="en-US" dirty="0"/>
              <a:t>Is propelled by reasoned argument: use of facts, statistics, personal testimonies, or narratives</a:t>
            </a:r>
          </a:p>
          <a:p>
            <a:r>
              <a:rPr lang="en-US" dirty="0"/>
              <a:t>May sometimes be made to reinforce existing beliefs, attitudes, values or behaviors</a:t>
            </a:r>
          </a:p>
          <a:p>
            <a:r>
              <a:rPr lang="en-US" dirty="0"/>
              <a:t>Must often motivate their audiences to think or behave differently (or remain the same).</a:t>
            </a:r>
          </a:p>
          <a:p>
            <a:endParaRPr lang="en-US" dirty="0"/>
          </a:p>
        </p:txBody>
      </p:sp>
    </p:spTree>
    <p:extLst>
      <p:ext uri="{BB962C8B-B14F-4D97-AF65-F5344CB8AC3E}">
        <p14:creationId xmlns:p14="http://schemas.microsoft.com/office/powerpoint/2010/main" val="3852576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a:t>
            </a:r>
            <a:r>
              <a:rPr lang="en-US" dirty="0" smtClean="0"/>
              <a:t> </a:t>
            </a:r>
            <a:r>
              <a:rPr lang="en-US" dirty="0" smtClean="0"/>
              <a:t>of Persuasive </a:t>
            </a:r>
            <a:r>
              <a:rPr lang="en-US" dirty="0" smtClean="0"/>
              <a:t>Speech</a:t>
            </a:r>
            <a:endParaRPr lang="en-US" dirty="0"/>
          </a:p>
        </p:txBody>
      </p:sp>
      <p:sp>
        <p:nvSpPr>
          <p:cNvPr id="3" name="Content Placeholder 2"/>
          <p:cNvSpPr>
            <a:spLocks noGrp="1"/>
          </p:cNvSpPr>
          <p:nvPr>
            <p:ph idx="1"/>
          </p:nvPr>
        </p:nvSpPr>
        <p:spPr/>
        <p:txBody>
          <a:bodyPr/>
          <a:lstStyle/>
          <a:p>
            <a:r>
              <a:rPr lang="en-US" dirty="0" smtClean="0"/>
              <a:t>Speeches to convince</a:t>
            </a:r>
          </a:p>
          <a:p>
            <a:r>
              <a:rPr lang="en-US" dirty="0" smtClean="0"/>
              <a:t>Speeches to actuate (motivate particular behaviors)</a:t>
            </a:r>
            <a:endParaRPr lang="en-US" dirty="0"/>
          </a:p>
        </p:txBody>
      </p:sp>
    </p:spTree>
    <p:extLst>
      <p:ext uri="{BB962C8B-B14F-4D97-AF65-F5344CB8AC3E}">
        <p14:creationId xmlns:p14="http://schemas.microsoft.com/office/powerpoint/2010/main" val="1683754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a:t>
            </a:r>
            <a:r>
              <a:rPr lang="en-US" dirty="0"/>
              <a:t> </a:t>
            </a:r>
            <a:r>
              <a:rPr lang="en-US" dirty="0" smtClean="0"/>
              <a:t>of Persuasive Proposition</a:t>
            </a:r>
            <a:endParaRPr lang="en-US" dirty="0"/>
          </a:p>
        </p:txBody>
      </p:sp>
      <p:sp>
        <p:nvSpPr>
          <p:cNvPr id="3" name="Content Placeholder 2"/>
          <p:cNvSpPr>
            <a:spLocks noGrp="1"/>
          </p:cNvSpPr>
          <p:nvPr>
            <p:ph idx="1"/>
          </p:nvPr>
        </p:nvSpPr>
        <p:spPr/>
        <p:txBody>
          <a:bodyPr/>
          <a:lstStyle/>
          <a:p>
            <a:r>
              <a:rPr lang="en-US" dirty="0"/>
              <a:t>Persuasive propositions respond to one of three types of questions: </a:t>
            </a:r>
            <a:endParaRPr lang="en-US" dirty="0" smtClean="0"/>
          </a:p>
          <a:p>
            <a:pPr lvl="2"/>
            <a:r>
              <a:rPr lang="en-US" dirty="0" smtClean="0"/>
              <a:t>questions </a:t>
            </a:r>
            <a:r>
              <a:rPr lang="en-US" dirty="0"/>
              <a:t>of </a:t>
            </a:r>
            <a:r>
              <a:rPr lang="en-US" i="1" dirty="0" smtClean="0"/>
              <a:t>fact</a:t>
            </a:r>
          </a:p>
          <a:p>
            <a:pPr lvl="2"/>
            <a:r>
              <a:rPr lang="en-US" dirty="0" smtClean="0"/>
              <a:t>questions </a:t>
            </a:r>
            <a:r>
              <a:rPr lang="en-US" dirty="0"/>
              <a:t>of </a:t>
            </a:r>
            <a:r>
              <a:rPr lang="en-US" i="1" dirty="0" smtClean="0"/>
              <a:t>value</a:t>
            </a:r>
          </a:p>
          <a:p>
            <a:pPr lvl="2"/>
            <a:r>
              <a:rPr lang="en-US" dirty="0" smtClean="0"/>
              <a:t>questions </a:t>
            </a:r>
            <a:r>
              <a:rPr lang="en-US" dirty="0"/>
              <a:t>of </a:t>
            </a:r>
            <a:r>
              <a:rPr lang="en-US" i="1" dirty="0" smtClean="0"/>
              <a:t>policy</a:t>
            </a:r>
            <a:endParaRPr lang="en-US" i="1" dirty="0" smtClean="0"/>
          </a:p>
        </p:txBody>
      </p:sp>
    </p:spTree>
    <p:extLst>
      <p:ext uri="{BB962C8B-B14F-4D97-AF65-F5344CB8AC3E}">
        <p14:creationId xmlns:p14="http://schemas.microsoft.com/office/powerpoint/2010/main" val="11380134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Questions of Fact</a:t>
            </a:r>
            <a:endParaRPr lang="en-US" dirty="0"/>
          </a:p>
        </p:txBody>
      </p:sp>
      <p:sp>
        <p:nvSpPr>
          <p:cNvPr id="3" name="Content Placeholder 2"/>
          <p:cNvSpPr>
            <a:spLocks noGrp="1"/>
          </p:cNvSpPr>
          <p:nvPr>
            <p:ph idx="1"/>
          </p:nvPr>
        </p:nvSpPr>
        <p:spPr/>
        <p:txBody>
          <a:bodyPr/>
          <a:lstStyle/>
          <a:p>
            <a:r>
              <a:rPr lang="en-US" dirty="0"/>
              <a:t>Questions of fact ask whether something “can potentially be verified as either true or 	false”</a:t>
            </a:r>
          </a:p>
          <a:p>
            <a:r>
              <a:rPr lang="en-US" dirty="0"/>
              <a:t>may focus on whether or not something exists</a:t>
            </a:r>
          </a:p>
          <a:p>
            <a:r>
              <a:rPr lang="en-US" dirty="0"/>
              <a:t>or focus on causality</a:t>
            </a:r>
          </a:p>
          <a:p>
            <a:r>
              <a:rPr lang="en-US" dirty="0"/>
              <a:t>require evidence that is relevant to the question</a:t>
            </a:r>
          </a:p>
          <a:p>
            <a:endParaRPr lang="en-US" dirty="0"/>
          </a:p>
        </p:txBody>
      </p:sp>
    </p:spTree>
    <p:extLst>
      <p:ext uri="{BB962C8B-B14F-4D97-AF65-F5344CB8AC3E}">
        <p14:creationId xmlns:p14="http://schemas.microsoft.com/office/powerpoint/2010/main" val="7128250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Questions of Value</a:t>
            </a:r>
            <a:endParaRPr lang="en-US" dirty="0"/>
          </a:p>
        </p:txBody>
      </p:sp>
      <p:sp>
        <p:nvSpPr>
          <p:cNvPr id="3" name="Content Placeholder 2"/>
          <p:cNvSpPr>
            <a:spLocks noGrp="1"/>
          </p:cNvSpPr>
          <p:nvPr>
            <p:ph idx="1"/>
          </p:nvPr>
        </p:nvSpPr>
        <p:spPr/>
        <p:txBody>
          <a:bodyPr/>
          <a:lstStyle/>
          <a:p>
            <a:r>
              <a:rPr lang="en-US" dirty="0" smtClean="0"/>
              <a:t>Questions of Value:</a:t>
            </a:r>
          </a:p>
          <a:p>
            <a:pPr lvl="1"/>
            <a:r>
              <a:rPr lang="en-US" dirty="0" smtClean="0"/>
              <a:t>call </a:t>
            </a:r>
            <a:r>
              <a:rPr lang="en-US" dirty="0"/>
              <a:t>for a proposition judging the (relative) worth of </a:t>
            </a:r>
            <a:r>
              <a:rPr lang="en-US" dirty="0" smtClean="0"/>
              <a:t>something</a:t>
            </a:r>
          </a:p>
          <a:p>
            <a:pPr lvl="1"/>
            <a:r>
              <a:rPr lang="en-US" dirty="0"/>
              <a:t>m</a:t>
            </a:r>
            <a:r>
              <a:rPr lang="en-US" dirty="0" smtClean="0"/>
              <a:t>ake </a:t>
            </a:r>
            <a:r>
              <a:rPr lang="en-US" dirty="0"/>
              <a:t>an evaluative claim regarding morality, aesthetics, wisdom, or </a:t>
            </a:r>
            <a:r>
              <a:rPr lang="en-US" dirty="0" smtClean="0"/>
              <a:t>desirability</a:t>
            </a:r>
          </a:p>
          <a:p>
            <a:pPr lvl="1"/>
            <a:r>
              <a:rPr lang="en-US" dirty="0"/>
              <a:t>m</a:t>
            </a:r>
            <a:r>
              <a:rPr lang="en-US" dirty="0" smtClean="0"/>
              <a:t>ay compare </a:t>
            </a:r>
            <a:r>
              <a:rPr lang="en-US" dirty="0"/>
              <a:t>multiple options to determine which is </a:t>
            </a:r>
            <a:r>
              <a:rPr lang="en-US" dirty="0" smtClean="0"/>
              <a:t>best</a:t>
            </a:r>
          </a:p>
          <a:p>
            <a:pPr lvl="1"/>
            <a:r>
              <a:rPr lang="en-US" dirty="0"/>
              <a:t>offer standards for evaluating the </a:t>
            </a:r>
            <a:r>
              <a:rPr lang="en-US" dirty="0" smtClean="0"/>
              <a:t>proposition</a:t>
            </a:r>
          </a:p>
          <a:p>
            <a:pPr lvl="1"/>
            <a:r>
              <a:rPr lang="en-US" dirty="0" smtClean="0"/>
              <a:t>establish </a:t>
            </a:r>
            <a:r>
              <a:rPr lang="en-US" dirty="0"/>
              <a:t>evaluation criteria by which the audience can judge and choose to align with their </a:t>
            </a:r>
            <a:r>
              <a:rPr lang="en-US" dirty="0" smtClean="0"/>
              <a:t>position</a:t>
            </a:r>
          </a:p>
          <a:p>
            <a:pPr lvl="1"/>
            <a:r>
              <a:rPr lang="en-US" dirty="0"/>
              <a:t>offer evidence for </a:t>
            </a:r>
            <a:r>
              <a:rPr lang="en-US" dirty="0" smtClean="0"/>
              <a:t>speaker’s evaluation</a:t>
            </a:r>
            <a:r>
              <a:rPr lang="en-US" dirty="0"/>
              <a:t>, and </a:t>
            </a:r>
            <a:r>
              <a:rPr lang="en-US" dirty="0" smtClean="0"/>
              <a:t>applies evidence </a:t>
            </a:r>
            <a:r>
              <a:rPr lang="en-US" dirty="0"/>
              <a:t>to demonstrate that </a:t>
            </a:r>
            <a:r>
              <a:rPr lang="en-US" dirty="0" smtClean="0"/>
              <a:t>speaker has </a:t>
            </a:r>
            <a:r>
              <a:rPr lang="en-US" dirty="0"/>
              <a:t>satisfied the evaluation criteria.</a:t>
            </a:r>
          </a:p>
        </p:txBody>
      </p:sp>
    </p:spTree>
    <p:extLst>
      <p:ext uri="{BB962C8B-B14F-4D97-AF65-F5344CB8AC3E}">
        <p14:creationId xmlns:p14="http://schemas.microsoft.com/office/powerpoint/2010/main" val="25568074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Questions of Policy</a:t>
            </a:r>
            <a:endParaRPr lang="en-US" dirty="0"/>
          </a:p>
        </p:txBody>
      </p:sp>
      <p:sp>
        <p:nvSpPr>
          <p:cNvPr id="3" name="Content Placeholder 2"/>
          <p:cNvSpPr>
            <a:spLocks noGrp="1"/>
          </p:cNvSpPr>
          <p:nvPr>
            <p:ph idx="1"/>
          </p:nvPr>
        </p:nvSpPr>
        <p:spPr/>
        <p:txBody>
          <a:bodyPr/>
          <a:lstStyle/>
          <a:p>
            <a:r>
              <a:rPr lang="en-US" dirty="0"/>
              <a:t>Questions of policy ask the speaker to advocate for an appropriate course of </a:t>
            </a:r>
            <a:r>
              <a:rPr lang="en-US" dirty="0" smtClean="0"/>
              <a:t>action</a:t>
            </a:r>
          </a:p>
          <a:p>
            <a:pPr lvl="1"/>
            <a:r>
              <a:rPr lang="en-US" dirty="0"/>
              <a:t>may call for people to stop a particular behavior, or to start </a:t>
            </a:r>
            <a:r>
              <a:rPr lang="en-US" dirty="0" smtClean="0"/>
              <a:t>one</a:t>
            </a:r>
          </a:p>
          <a:p>
            <a:pPr lvl="1"/>
            <a:r>
              <a:rPr lang="en-US" dirty="0"/>
              <a:t>If </a:t>
            </a:r>
            <a:r>
              <a:rPr lang="en-US" dirty="0" smtClean="0"/>
              <a:t>arguing </a:t>
            </a:r>
            <a:r>
              <a:rPr lang="en-US" dirty="0"/>
              <a:t>that a change must be made, </a:t>
            </a:r>
            <a:r>
              <a:rPr lang="en-US" dirty="0" smtClean="0"/>
              <a:t>speaker must </a:t>
            </a:r>
            <a:r>
              <a:rPr lang="en-US" dirty="0"/>
              <a:t>first identify the problem inherent in the current behavior, and then demonstrate that the problem is significant enough to warrant immediate </a:t>
            </a:r>
            <a:r>
              <a:rPr lang="en-US" dirty="0" smtClean="0"/>
              <a:t>consideration</a:t>
            </a:r>
          </a:p>
          <a:p>
            <a:pPr lvl="1"/>
            <a:r>
              <a:rPr lang="en-US" dirty="0"/>
              <a:t>s</a:t>
            </a:r>
            <a:r>
              <a:rPr lang="en-US" dirty="0" smtClean="0"/>
              <a:t>peaker can then </a:t>
            </a:r>
            <a:r>
              <a:rPr lang="en-US" dirty="0"/>
              <a:t>offer </a:t>
            </a:r>
            <a:r>
              <a:rPr lang="en-US" dirty="0" smtClean="0"/>
              <a:t>proposal </a:t>
            </a:r>
            <a:r>
              <a:rPr lang="en-US" dirty="0"/>
              <a:t>for a preferable course of </a:t>
            </a:r>
            <a:r>
              <a:rPr lang="en-US" dirty="0" smtClean="0"/>
              <a:t>action</a:t>
            </a:r>
          </a:p>
          <a:p>
            <a:pPr lvl="1"/>
            <a:r>
              <a:rPr lang="en-US" dirty="0" smtClean="0"/>
              <a:t>Then speaker demonstrates </a:t>
            </a:r>
            <a:r>
              <a:rPr lang="en-US" dirty="0"/>
              <a:t>that </a:t>
            </a:r>
            <a:r>
              <a:rPr lang="en-US" dirty="0" smtClean="0"/>
              <a:t>proposed </a:t>
            </a:r>
            <a:r>
              <a:rPr lang="en-US" dirty="0"/>
              <a:t>policy will have more benefits than costs</a:t>
            </a:r>
          </a:p>
        </p:txBody>
      </p:sp>
    </p:spTree>
    <p:extLst>
      <p:ext uri="{BB962C8B-B14F-4D97-AF65-F5344CB8AC3E}">
        <p14:creationId xmlns:p14="http://schemas.microsoft.com/office/powerpoint/2010/main" val="2197179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Considering the Audience</a:t>
            </a:r>
            <a:endParaRPr lang="en-US" dirty="0"/>
          </a:p>
        </p:txBody>
      </p:sp>
      <p:sp>
        <p:nvSpPr>
          <p:cNvPr id="3" name="Content Placeholder 2"/>
          <p:cNvSpPr>
            <a:spLocks noGrp="1"/>
          </p:cNvSpPr>
          <p:nvPr>
            <p:ph idx="1"/>
          </p:nvPr>
        </p:nvSpPr>
        <p:spPr/>
        <p:txBody>
          <a:bodyPr>
            <a:normAutofit/>
          </a:bodyPr>
          <a:lstStyle/>
          <a:p>
            <a:pPr lvl="1"/>
            <a:r>
              <a:rPr lang="en-US" dirty="0"/>
              <a:t>S</a:t>
            </a:r>
            <a:r>
              <a:rPr lang="en-US" dirty="0" smtClean="0"/>
              <a:t>peakers </a:t>
            </a:r>
            <a:r>
              <a:rPr lang="en-US" dirty="0"/>
              <a:t>must consider what and how the audience thinks, feels, and </a:t>
            </a:r>
            <a:r>
              <a:rPr lang="en-US" dirty="0" smtClean="0"/>
              <a:t>does</a:t>
            </a:r>
          </a:p>
          <a:p>
            <a:pPr lvl="3"/>
            <a:r>
              <a:rPr lang="en-US" dirty="0" smtClean="0"/>
              <a:t>Who </a:t>
            </a:r>
            <a:r>
              <a:rPr lang="en-US" dirty="0"/>
              <a:t>is hosting the </a:t>
            </a:r>
            <a:r>
              <a:rPr lang="en-US" dirty="0" smtClean="0"/>
              <a:t>speech and why?</a:t>
            </a:r>
          </a:p>
          <a:p>
            <a:pPr lvl="3"/>
            <a:r>
              <a:rPr lang="en-US" dirty="0" smtClean="0"/>
              <a:t>Demographics: age</a:t>
            </a:r>
            <a:r>
              <a:rPr lang="en-US" dirty="0"/>
              <a:t>, gender, sexual orientation, ethnic or cultural background, socioeconomic status, religion, and political </a:t>
            </a:r>
            <a:r>
              <a:rPr lang="en-US" dirty="0" smtClean="0"/>
              <a:t>affiliation</a:t>
            </a:r>
          </a:p>
          <a:p>
            <a:pPr lvl="3"/>
            <a:r>
              <a:rPr lang="en-US" dirty="0" smtClean="0"/>
              <a:t>Are audiences receptive, neutral or opposed?</a:t>
            </a:r>
          </a:p>
          <a:p>
            <a:pPr lvl="3"/>
            <a:r>
              <a:rPr lang="en-US" dirty="0"/>
              <a:t>If </a:t>
            </a:r>
            <a:r>
              <a:rPr lang="en-US" i="1" dirty="0"/>
              <a:t>receptive</a:t>
            </a:r>
            <a:r>
              <a:rPr lang="en-US" dirty="0"/>
              <a:t>, </a:t>
            </a:r>
            <a:r>
              <a:rPr lang="en-US" dirty="0" smtClean="0"/>
              <a:t>offer </a:t>
            </a:r>
            <a:r>
              <a:rPr lang="en-US" dirty="0"/>
              <a:t>a clear statement of purpose and tell the audience what you would like them to do in response to your message</a:t>
            </a:r>
            <a:r>
              <a:rPr lang="en-US" dirty="0" smtClean="0"/>
              <a:t>.</a:t>
            </a:r>
          </a:p>
          <a:p>
            <a:pPr lvl="3"/>
            <a:r>
              <a:rPr lang="en-US" dirty="0" smtClean="0"/>
              <a:t>If </a:t>
            </a:r>
            <a:r>
              <a:rPr lang="en-US" i="1" dirty="0" smtClean="0"/>
              <a:t>neutral</a:t>
            </a:r>
            <a:r>
              <a:rPr lang="en-US" dirty="0" smtClean="0"/>
              <a:t>: foster interest: </a:t>
            </a:r>
            <a:r>
              <a:rPr lang="en-US" dirty="0"/>
              <a:t>gain attention; relate the topic directly to the audience; relate the topic to someone they care </a:t>
            </a:r>
            <a:r>
              <a:rPr lang="en-US" dirty="0" smtClean="0"/>
              <a:t>about; offer resources</a:t>
            </a:r>
          </a:p>
          <a:p>
            <a:pPr lvl="3"/>
            <a:r>
              <a:rPr lang="en-US" dirty="0"/>
              <a:t>If </a:t>
            </a:r>
            <a:r>
              <a:rPr lang="en-US" i="1" dirty="0"/>
              <a:t>oppositional</a:t>
            </a:r>
            <a:r>
              <a:rPr lang="en-US" dirty="0"/>
              <a:t>: primary goal is to persuade the audience to listen; </a:t>
            </a:r>
            <a:r>
              <a:rPr lang="en-US" dirty="0" smtClean="0"/>
              <a:t>highlight </a:t>
            </a:r>
            <a:r>
              <a:rPr lang="en-US" dirty="0"/>
              <a:t>issues on which </a:t>
            </a:r>
            <a:r>
              <a:rPr lang="en-US" dirty="0" smtClean="0"/>
              <a:t>speaker </a:t>
            </a:r>
            <a:r>
              <a:rPr lang="en-US" dirty="0"/>
              <a:t>and audience agree; </a:t>
            </a:r>
            <a:r>
              <a:rPr lang="en-US" dirty="0" smtClean="0"/>
              <a:t>offer proposition </a:t>
            </a:r>
            <a:r>
              <a:rPr lang="en-US" dirty="0"/>
              <a:t>as a way of </a:t>
            </a:r>
            <a:r>
              <a:rPr lang="en-US" dirty="0" smtClean="0"/>
              <a:t>addressing </a:t>
            </a:r>
            <a:r>
              <a:rPr lang="en-US" dirty="0"/>
              <a:t>shared goals; </a:t>
            </a:r>
            <a:r>
              <a:rPr lang="en-US" dirty="0" smtClean="0"/>
              <a:t>acknowledge audience reservations; cite </a:t>
            </a:r>
            <a:r>
              <a:rPr lang="en-US" dirty="0"/>
              <a:t>credible evidence that supports your proposition in light of those </a:t>
            </a:r>
            <a:r>
              <a:rPr lang="en-US" dirty="0" smtClean="0"/>
              <a:t>reservations; show understand </a:t>
            </a:r>
            <a:r>
              <a:rPr lang="en-US" dirty="0"/>
              <a:t>and </a:t>
            </a:r>
            <a:r>
              <a:rPr lang="en-US" dirty="0" smtClean="0"/>
              <a:t>respect for opposing position</a:t>
            </a:r>
            <a:endParaRPr lang="en-US" dirty="0"/>
          </a:p>
        </p:txBody>
      </p:sp>
    </p:spTree>
    <p:extLst>
      <p:ext uri="{BB962C8B-B14F-4D97-AF65-F5344CB8AC3E}">
        <p14:creationId xmlns:p14="http://schemas.microsoft.com/office/powerpoint/2010/main" val="37008590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122</TotalTime>
  <Words>1565</Words>
  <Application>Microsoft Office PowerPoint</Application>
  <PresentationFormat>Widescreen</PresentationFormat>
  <Paragraphs>117</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Century Gothic</vt:lpstr>
      <vt:lpstr>Wingdings 2</vt:lpstr>
      <vt:lpstr>Quotable</vt:lpstr>
      <vt:lpstr>Persuasive Speaking</vt:lpstr>
      <vt:lpstr>Definitions: Persuasion</vt:lpstr>
      <vt:lpstr>Definitions: The Persuasive Speech</vt:lpstr>
      <vt:lpstr>Types of Persuasive Speech</vt:lpstr>
      <vt:lpstr>Types of Persuasive Proposition</vt:lpstr>
      <vt:lpstr>Types: Questions of Fact</vt:lpstr>
      <vt:lpstr>Types: Questions of Value</vt:lpstr>
      <vt:lpstr>Types: Questions of Policy</vt:lpstr>
      <vt:lpstr>Considering the Audience</vt:lpstr>
      <vt:lpstr>Strategies: Ethos</vt:lpstr>
      <vt:lpstr>Strategies: Logos</vt:lpstr>
      <vt:lpstr>Logos(2): Arranging the Argument</vt:lpstr>
      <vt:lpstr>Strategies: Pathos</vt:lpstr>
      <vt:lpstr>Ethics of Persuasion</vt:lpstr>
      <vt:lpstr>Organizing the Speech: Monroe Motivated Sequence</vt:lpstr>
      <vt:lpstr>Direct Method Pattern</vt:lpstr>
      <vt:lpstr>Causal Pattern</vt:lpstr>
      <vt:lpstr>Refutation Pattern</vt:lpstr>
      <vt:lpstr>Problem-Solution Layout</vt:lpstr>
      <vt:lpstr>Claim-to-Proof Approach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Persuasive Speaking</dc:title>
  <dc:creator>joseph boyd-barrett</dc:creator>
  <cp:lastModifiedBy>joseph boyd-barrett</cp:lastModifiedBy>
  <cp:revision>33</cp:revision>
  <dcterms:created xsi:type="dcterms:W3CDTF">2018-02-15T20:33:51Z</dcterms:created>
  <dcterms:modified xsi:type="dcterms:W3CDTF">2018-02-16T05:50:23Z</dcterms:modified>
</cp:coreProperties>
</file>