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15"/>
  </p:notesMasterIdLst>
  <p:handoutMasterIdLst>
    <p:handoutMasterId r:id="rId16"/>
  </p:handoutMasterIdLst>
  <p:sldIdLst>
    <p:sldId id="261" r:id="rId2"/>
    <p:sldId id="257" r:id="rId3"/>
    <p:sldId id="262" r:id="rId4"/>
    <p:sldId id="270" r:id="rId5"/>
    <p:sldId id="263" r:id="rId6"/>
    <p:sldId id="268" r:id="rId7"/>
    <p:sldId id="267" r:id="rId8"/>
    <p:sldId id="271" r:id="rId9"/>
    <p:sldId id="276" r:id="rId10"/>
    <p:sldId id="277" r:id="rId11"/>
    <p:sldId id="278" r:id="rId12"/>
    <p:sldId id="279" r:id="rId13"/>
    <p:sldId id="275" r:id="rId14"/>
  </p:sldIdLst>
  <p:sldSz cx="9144000" cy="6858000" type="screen4x3"/>
  <p:notesSz cx="7086600" cy="94297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>
      <p:cViewPr>
        <p:scale>
          <a:sx n="90" d="100"/>
          <a:sy n="90" d="100"/>
        </p:scale>
        <p:origin x="174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9A0C3-9B2A-294C-9A90-A9689D860AC6}" type="datetime1">
              <a:rPr lang="en-US" smtClean="0"/>
              <a:t>2/28/18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56675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956675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D0DD8-C7BF-5846-9810-F5510EBF7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730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68C89-3CCA-C54B-9550-FCC4176A7334}" type="datetime1">
              <a:rPr lang="en-US" smtClean="0"/>
              <a:t>2/28/18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708025"/>
            <a:ext cx="4714875" cy="3535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79925"/>
            <a:ext cx="5670550" cy="42433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56675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956675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B7532-C982-124A-B3F3-ABDE9C49F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557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B7532-C982-124A-B3F3-ABDE9C49FA8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842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B7532-C982-124A-B3F3-ABDE9C49FA8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62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B7532-C982-124A-B3F3-ABDE9C49FA8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60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B7532-C982-124A-B3F3-ABDE9C49FA8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332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B7532-C982-124A-B3F3-ABDE9C49FA8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590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B7532-C982-124A-B3F3-ABDE9C49FA8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7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A3F7A5A-7737-42C6-8867-023BA65D9E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C74ED-F374-4E41-AE4A-0F01925A9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2715E-9A73-422E-9F9B-7A2E8D7C4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E80C7-82CF-4C62-9222-C570EBCAF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B87D2F-8959-4B39-929C-BA0E6EEBEC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D30921-B889-4F69-A7E3-A80A08126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1AF562-2AC0-4B64-B930-9A92F3159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7310E1-2718-4148-B7FA-124B50A326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FBE57-44C1-4874-900F-ABA6722EBF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89F35B-8052-4139-A8B3-BE9871481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34F991E-AF9B-429F-A24E-2C34800A6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4825CF7-55AD-4966-AEC9-B2F2E33161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2" r:id="rId2"/>
    <p:sldLayoutId id="2147483687" r:id="rId3"/>
    <p:sldLayoutId id="2147483688" r:id="rId4"/>
    <p:sldLayoutId id="2147483689" r:id="rId5"/>
    <p:sldLayoutId id="2147483690" r:id="rId6"/>
    <p:sldLayoutId id="2147483683" r:id="rId7"/>
    <p:sldLayoutId id="2147483691" r:id="rId8"/>
    <p:sldLayoutId id="2147483692" r:id="rId9"/>
    <p:sldLayoutId id="2147483684" r:id="rId10"/>
    <p:sldLayoutId id="2147483685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tif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223961"/>
            <a:ext cx="7772400" cy="609601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u="sng" dirty="0" smtClean="0">
                <a:solidFill>
                  <a:srgbClr val="0000FF"/>
                </a:solidFill>
                <a:effectLst/>
                <a:latin typeface="Garamond"/>
                <a:cs typeface="Garamond"/>
              </a:rPr>
              <a:t>Chapter </a:t>
            </a:r>
            <a:r>
              <a:rPr lang="en-US" sz="4000" u="sng" dirty="0">
                <a:solidFill>
                  <a:srgbClr val="0000FF"/>
                </a:solidFill>
                <a:effectLst/>
                <a:latin typeface="Garamond"/>
                <a:cs typeface="Garamond"/>
              </a:rPr>
              <a:t>15</a:t>
            </a:r>
            <a:r>
              <a:rPr lang="en-US" sz="4000" dirty="0">
                <a:solidFill>
                  <a:srgbClr val="0000FF"/>
                </a:solidFill>
                <a:effectLst/>
                <a:latin typeface="Garamond"/>
                <a:cs typeface="Garamond"/>
              </a:rPr>
              <a:t>: </a:t>
            </a:r>
            <a:r>
              <a:rPr lang="en-US" sz="4000" dirty="0" smtClean="0">
                <a:solidFill>
                  <a:srgbClr val="0000FF"/>
                </a:solidFill>
                <a:effectLst/>
                <a:latin typeface="Garamond"/>
                <a:cs typeface="Garamond"/>
              </a:rPr>
              <a:t/>
            </a:r>
            <a:br>
              <a:rPr lang="en-US" sz="4000" dirty="0" smtClean="0">
                <a:solidFill>
                  <a:srgbClr val="0000FF"/>
                </a:solidFill>
                <a:effectLst/>
                <a:latin typeface="Garamond"/>
                <a:cs typeface="Garamond"/>
              </a:rPr>
            </a:br>
            <a:r>
              <a:rPr lang="en-US" sz="4000" dirty="0" smtClean="0">
                <a:solidFill>
                  <a:srgbClr val="0000FF"/>
                </a:solidFill>
                <a:effectLst/>
                <a:latin typeface="Garamond"/>
                <a:cs typeface="Garamond"/>
              </a:rPr>
              <a:t>Special </a:t>
            </a:r>
            <a:r>
              <a:rPr lang="en-US" sz="4000" dirty="0">
                <a:solidFill>
                  <a:srgbClr val="0000FF"/>
                </a:solidFill>
                <a:effectLst/>
                <a:latin typeface="Garamond"/>
                <a:cs typeface="Garamond"/>
              </a:rPr>
              <a:t>Occasion Speaking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BD5F5AED-CEBA-7444-A04F-C1CD06AD03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8892" y="1981200"/>
            <a:ext cx="3098519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09700" y="2243138"/>
            <a:ext cx="6324600" cy="2557462"/>
          </a:xfrm>
        </p:spPr>
        <p:txBody>
          <a:bodyPr/>
          <a:lstStyle/>
          <a:p>
            <a:pPr marL="803275" indent="-742950">
              <a:buFont typeface="+mj-lt"/>
              <a:buAutoNum type="arabicPeriod"/>
            </a:pPr>
            <a:r>
              <a:rPr lang="en-US" sz="3200" dirty="0">
                <a:latin typeface="Cambria" pitchFamily="18" charset="0"/>
              </a:rPr>
              <a:t>Success depends on delivery</a:t>
            </a:r>
          </a:p>
          <a:p>
            <a:pPr marL="803275" indent="-742950">
              <a:buFont typeface="+mj-lt"/>
              <a:buAutoNum type="arabicPeriod"/>
            </a:pPr>
            <a:r>
              <a:rPr lang="en-US" sz="3200" dirty="0">
                <a:latin typeface="Cambria" pitchFamily="18" charset="0"/>
              </a:rPr>
              <a:t>Must have a message</a:t>
            </a:r>
          </a:p>
          <a:p>
            <a:pPr marL="803275" indent="-742950">
              <a:buFont typeface="+mj-lt"/>
              <a:buAutoNum type="arabicPeriod"/>
            </a:pPr>
            <a:r>
              <a:rPr lang="en-US" sz="3200" dirty="0">
                <a:latin typeface="Cambria" pitchFamily="18" charset="0"/>
              </a:rPr>
              <a:t>Humor must be funny</a:t>
            </a:r>
          </a:p>
          <a:p>
            <a:pPr marL="803275" indent="-742950">
              <a:buFont typeface="+mj-lt"/>
              <a:buAutoNum type="arabicPeriod"/>
            </a:pPr>
            <a:r>
              <a:rPr lang="en-US" sz="3200" dirty="0">
                <a:latin typeface="Cambria" pitchFamily="18" charset="0"/>
              </a:rPr>
              <a:t>Humor must be appropriate </a:t>
            </a:r>
          </a:p>
          <a:p>
            <a:pPr marL="631825" indent="-571500"/>
            <a:endParaRPr lang="en-US" sz="4000" b="1" dirty="0">
              <a:latin typeface="Cambria" pitchFamily="18" charset="0"/>
            </a:endParaRPr>
          </a:p>
          <a:p>
            <a:pPr marL="60325" indent="0">
              <a:buNone/>
            </a:pPr>
            <a:endParaRPr lang="en-US" sz="4000" b="1" dirty="0">
              <a:latin typeface="Cambria" pitchFamily="18" charset="0"/>
            </a:endParaRPr>
          </a:p>
          <a:p>
            <a:pPr marL="631825" indent="-571500" algn="just"/>
            <a:endParaRPr lang="en-US" sz="4000" b="1" dirty="0">
              <a:latin typeface="Cambria" pitchFamily="18" charset="0"/>
            </a:endParaRPr>
          </a:p>
          <a:p>
            <a:pPr marL="631825" indent="-571500" algn="just"/>
            <a:endParaRPr lang="en-US" sz="4000" b="1" dirty="0">
              <a:latin typeface="Cambr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rgbClr val="000000"/>
                </a:solidFill>
                <a:effectLst/>
                <a:latin typeface="Cambria" pitchFamily="18" charset="0"/>
              </a:rPr>
              <a:t>  </a:t>
            </a:r>
            <a:r>
              <a:rPr lang="en-US" sz="4000" dirty="0">
                <a:solidFill>
                  <a:srgbClr val="000000"/>
                </a:solidFill>
                <a:effectLst/>
                <a:latin typeface="Cambria" pitchFamily="18" charset="0"/>
              </a:rPr>
              <a:t>Tips for After Dinner 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Cambria" pitchFamily="18" charset="0"/>
              </a:rPr>
              <a:t>Speeches: </a:t>
            </a:r>
            <a:endParaRPr lang="en-US" sz="4000" dirty="0">
              <a:solidFill>
                <a:srgbClr val="000000"/>
              </a:solidFill>
              <a:effectLst/>
              <a:latin typeface="Cambr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E80C7-82CF-4C62-9222-C570EBCAF81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591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9456" y="2209800"/>
            <a:ext cx="8077200" cy="4525962"/>
          </a:xfrm>
        </p:spPr>
        <p:txBody>
          <a:bodyPr/>
          <a:lstStyle/>
          <a:p>
            <a:pPr marL="631825" indent="-571500">
              <a:buFont typeface="Arial" charset="0"/>
              <a:buChar char="•"/>
            </a:pPr>
            <a:r>
              <a:rPr lang="en-US" sz="3200" dirty="0">
                <a:latin typeface="Cambria" pitchFamily="18" charset="0"/>
              </a:rPr>
              <a:t>Makes audience experience emotional arousal plus motivation. </a:t>
            </a:r>
          </a:p>
          <a:p>
            <a:pPr marL="631825" indent="-571500">
              <a:buFont typeface="Arial" charset="0"/>
              <a:buChar char="•"/>
            </a:pPr>
            <a:endParaRPr lang="en-US" sz="3200" dirty="0" smtClean="0">
              <a:latin typeface="Cambria" pitchFamily="18" charset="0"/>
            </a:endParaRPr>
          </a:p>
          <a:p>
            <a:pPr marL="631825" indent="-571500">
              <a:buFont typeface="Arial" charset="0"/>
              <a:buChar char="•"/>
            </a:pPr>
            <a:r>
              <a:rPr lang="en-US" sz="3200" dirty="0" smtClean="0">
                <a:latin typeface="Cambria" pitchFamily="18" charset="0"/>
              </a:rPr>
              <a:t>Inspires </a:t>
            </a:r>
            <a:r>
              <a:rPr lang="en-US" sz="3200" dirty="0">
                <a:latin typeface="Cambria" pitchFamily="18" charset="0"/>
              </a:rPr>
              <a:t>people in broad fashion</a:t>
            </a:r>
          </a:p>
          <a:p>
            <a:pPr marL="631825" indent="-571500"/>
            <a:endParaRPr lang="en-US" sz="4000" b="1" dirty="0">
              <a:latin typeface="Cambria" pitchFamily="18" charset="0"/>
            </a:endParaRPr>
          </a:p>
          <a:p>
            <a:pPr marL="60325" indent="0">
              <a:buNone/>
            </a:pPr>
            <a:endParaRPr lang="en-US" sz="4000" b="1" dirty="0">
              <a:latin typeface="Cambria" pitchFamily="18" charset="0"/>
            </a:endParaRPr>
          </a:p>
          <a:p>
            <a:pPr marL="631825" indent="-571500" algn="just"/>
            <a:endParaRPr lang="en-US" sz="4000" b="1" dirty="0">
              <a:latin typeface="Cambria" pitchFamily="18" charset="0"/>
            </a:endParaRPr>
          </a:p>
          <a:p>
            <a:pPr marL="631825" indent="-571500" algn="just"/>
            <a:endParaRPr lang="en-US" sz="4000" b="1" dirty="0">
              <a:latin typeface="Cambr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rgbClr val="000000"/>
                </a:solidFill>
                <a:effectLst/>
                <a:latin typeface="Cambria" pitchFamily="18" charset="0"/>
              </a:rPr>
              <a:t> Motivational 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Cambria" pitchFamily="18" charset="0"/>
              </a:rPr>
              <a:t>Speeches: </a:t>
            </a:r>
            <a:endParaRPr lang="en-US" sz="4000" dirty="0">
              <a:solidFill>
                <a:srgbClr val="000000"/>
              </a:solidFill>
              <a:effectLst/>
              <a:latin typeface="Cambr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E80C7-82CF-4C62-9222-C570EBCAF81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299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45606" y="1981200"/>
            <a:ext cx="2590800" cy="2328862"/>
          </a:xfrm>
        </p:spPr>
        <p:txBody>
          <a:bodyPr/>
          <a:lstStyle/>
          <a:p>
            <a:pPr marL="803275" indent="-742950">
              <a:buFont typeface="+mj-lt"/>
              <a:buAutoNum type="arabicPeriod"/>
            </a:pPr>
            <a:r>
              <a:rPr lang="en-US" sz="3200" dirty="0">
                <a:latin typeface="Cambria" pitchFamily="18" charset="0"/>
              </a:rPr>
              <a:t>Hero</a:t>
            </a:r>
          </a:p>
          <a:p>
            <a:pPr marL="803275" indent="-742950">
              <a:buFont typeface="+mj-lt"/>
              <a:buAutoNum type="arabicPeriod"/>
            </a:pPr>
            <a:r>
              <a:rPr lang="en-US" sz="3200" dirty="0">
                <a:latin typeface="Cambria" pitchFamily="18" charset="0"/>
              </a:rPr>
              <a:t>Survivor</a:t>
            </a:r>
          </a:p>
          <a:p>
            <a:pPr marL="803275" indent="-742950">
              <a:buFont typeface="+mj-lt"/>
              <a:buAutoNum type="arabicPeriod"/>
            </a:pPr>
            <a:r>
              <a:rPr lang="en-US" sz="3200" dirty="0">
                <a:latin typeface="Cambria" pitchFamily="18" charset="0"/>
              </a:rPr>
              <a:t>Religious</a:t>
            </a:r>
          </a:p>
          <a:p>
            <a:pPr marL="803275" indent="-742950">
              <a:buFont typeface="+mj-lt"/>
              <a:buAutoNum type="arabicPeriod"/>
            </a:pPr>
            <a:r>
              <a:rPr lang="en-US" sz="3200" dirty="0">
                <a:latin typeface="Cambria" pitchFamily="18" charset="0"/>
              </a:rPr>
              <a:t>Success </a:t>
            </a:r>
          </a:p>
          <a:p>
            <a:pPr marL="631825" indent="-571500"/>
            <a:endParaRPr lang="en-US" sz="4000" b="1" dirty="0">
              <a:latin typeface="Cambria" pitchFamily="18" charset="0"/>
            </a:endParaRPr>
          </a:p>
          <a:p>
            <a:pPr marL="60325" indent="0">
              <a:buNone/>
            </a:pPr>
            <a:endParaRPr lang="en-US" sz="4000" b="1" dirty="0">
              <a:latin typeface="Cambria" pitchFamily="18" charset="0"/>
            </a:endParaRPr>
          </a:p>
          <a:p>
            <a:pPr marL="631825" indent="-571500" algn="just"/>
            <a:endParaRPr lang="en-US" sz="4000" b="1" dirty="0">
              <a:latin typeface="Cambria" pitchFamily="18" charset="0"/>
            </a:endParaRPr>
          </a:p>
          <a:p>
            <a:pPr marL="631825" indent="-571500" algn="just"/>
            <a:endParaRPr lang="en-US" sz="4000" b="1" dirty="0">
              <a:latin typeface="Cambr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rgbClr val="000000"/>
                </a:solidFill>
                <a:effectLst/>
                <a:latin typeface="Cambria" pitchFamily="18" charset="0"/>
              </a:rPr>
              <a:t> </a:t>
            </a:r>
            <a:r>
              <a:rPr lang="en-US" sz="4000" dirty="0">
                <a:solidFill>
                  <a:srgbClr val="000000"/>
                </a:solidFill>
                <a:effectLst/>
                <a:latin typeface="Cambria" pitchFamily="18" charset="0"/>
              </a:rPr>
              <a:t>4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Cambria" pitchFamily="18" charset="0"/>
              </a:rPr>
              <a:t> </a:t>
            </a:r>
            <a:r>
              <a:rPr lang="en-US" sz="4000" dirty="0">
                <a:solidFill>
                  <a:srgbClr val="000000"/>
                </a:solidFill>
                <a:effectLst/>
                <a:latin typeface="Cambria" pitchFamily="18" charset="0"/>
              </a:rPr>
              <a:t>Types of Motivational 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Cambria" pitchFamily="18" charset="0"/>
              </a:rPr>
              <a:t>Speeches:</a:t>
            </a:r>
            <a:endParaRPr lang="en-US" sz="4000" dirty="0">
              <a:solidFill>
                <a:srgbClr val="000000"/>
              </a:solidFill>
              <a:effectLst/>
              <a:latin typeface="Cambr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E80C7-82CF-4C62-9222-C570EBCAF81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89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2313" y="1785938"/>
            <a:ext cx="7315200" cy="3776662"/>
          </a:xfrm>
        </p:spPr>
        <p:txBody>
          <a:bodyPr/>
          <a:lstStyle/>
          <a:p>
            <a:pPr marL="803275" indent="-742950">
              <a:buFont typeface="+mj-lt"/>
              <a:buAutoNum type="arabicPeriod"/>
            </a:pPr>
            <a:r>
              <a:rPr lang="en-US" sz="3200" dirty="0">
                <a:latin typeface="Cambria" pitchFamily="18" charset="0"/>
              </a:rPr>
              <a:t>Ceremonial speeches vary in type</a:t>
            </a:r>
          </a:p>
          <a:p>
            <a:pPr marL="803275" indent="-742950">
              <a:buFont typeface="+mj-lt"/>
              <a:buAutoNum type="arabicPeriod"/>
            </a:pPr>
            <a:endParaRPr lang="en-US" sz="3200" dirty="0" smtClean="0">
              <a:latin typeface="Cambria" pitchFamily="18" charset="0"/>
            </a:endParaRPr>
          </a:p>
          <a:p>
            <a:pPr marL="803275" indent="-742950">
              <a:buFont typeface="+mj-lt"/>
              <a:buAutoNum type="arabicPeriod"/>
            </a:pPr>
            <a:r>
              <a:rPr lang="en-US" sz="3200" dirty="0" smtClean="0">
                <a:latin typeface="Cambria" pitchFamily="18" charset="0"/>
              </a:rPr>
              <a:t>Each </a:t>
            </a:r>
            <a:r>
              <a:rPr lang="en-US" sz="3200" dirty="0">
                <a:latin typeface="Cambria" pitchFamily="18" charset="0"/>
              </a:rPr>
              <a:t>require adaptation to audience</a:t>
            </a:r>
          </a:p>
          <a:p>
            <a:pPr marL="803275" indent="-742950">
              <a:buFont typeface="+mj-lt"/>
              <a:buAutoNum type="arabicPeriod"/>
            </a:pPr>
            <a:endParaRPr lang="en-US" sz="3200" dirty="0" smtClean="0">
              <a:latin typeface="Cambria" pitchFamily="18" charset="0"/>
            </a:endParaRPr>
          </a:p>
          <a:p>
            <a:pPr marL="803275" indent="-742950">
              <a:buFont typeface="+mj-lt"/>
              <a:buAutoNum type="arabicPeriod"/>
            </a:pPr>
            <a:r>
              <a:rPr lang="en-US" sz="3200" dirty="0" smtClean="0">
                <a:latin typeface="Cambria" pitchFamily="18" charset="0"/>
              </a:rPr>
              <a:t>Each </a:t>
            </a:r>
            <a:r>
              <a:rPr lang="en-US" sz="3200" dirty="0">
                <a:latin typeface="Cambria" pitchFamily="18" charset="0"/>
              </a:rPr>
              <a:t>have a message and arouse emotions in some way</a:t>
            </a:r>
          </a:p>
          <a:p>
            <a:pPr marL="60325" indent="0" algn="just">
              <a:buNone/>
            </a:pPr>
            <a:endParaRPr lang="en-US" sz="4000" b="1" dirty="0">
              <a:latin typeface="Cambria" pitchFamily="18" charset="0"/>
            </a:endParaRPr>
          </a:p>
          <a:p>
            <a:pPr marL="60325" indent="0" algn="just">
              <a:buNone/>
            </a:pPr>
            <a:endParaRPr lang="en-US" sz="4000" b="1" dirty="0">
              <a:latin typeface="Cambria" pitchFamily="18" charset="0"/>
            </a:endParaRPr>
          </a:p>
          <a:p>
            <a:pPr marL="631825" indent="-571500" algn="just"/>
            <a:endParaRPr lang="en-US" sz="4000" b="1" dirty="0">
              <a:latin typeface="Cambria" pitchFamily="18" charset="0"/>
            </a:endParaRPr>
          </a:p>
          <a:p>
            <a:pPr marL="631825" indent="-571500" algn="just"/>
            <a:endParaRPr lang="en-US" sz="4000" b="1" dirty="0">
              <a:latin typeface="Cambr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000000"/>
                </a:solidFill>
                <a:effectLst/>
                <a:latin typeface="Cambria" pitchFamily="18" charset="0"/>
              </a:rPr>
              <a:t>Conclusion:</a:t>
            </a:r>
            <a:endParaRPr lang="en-US" sz="4000" dirty="0">
              <a:solidFill>
                <a:srgbClr val="000000"/>
              </a:solidFill>
              <a:effectLst/>
              <a:latin typeface="Cambr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E80C7-82CF-4C62-9222-C570EBCAF81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571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772400" cy="4343400"/>
          </a:xfrm>
        </p:spPr>
        <p:txBody>
          <a:bodyPr>
            <a:normAutofit/>
          </a:bodyPr>
          <a:lstStyle/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b="1" i="1" dirty="0">
                <a:solidFill>
                  <a:srgbClr val="000000"/>
                </a:solidFill>
                <a:latin typeface="Cambria"/>
                <a:cs typeface="Cambria"/>
              </a:rPr>
              <a:t>After reading your chapter, you will be able to: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800" b="1" i="1" dirty="0">
              <a:solidFill>
                <a:schemeClr val="bg2">
                  <a:lumMod val="50000"/>
                </a:schemeClr>
              </a:solidFill>
              <a:latin typeface="Cambria"/>
              <a:cs typeface="Cambria"/>
            </a:endParaRPr>
          </a:p>
          <a:p>
            <a:pPr marL="623887" indent="-514350">
              <a:buFont typeface="+mj-lt"/>
              <a:buAutoNum type="arabicPeriod"/>
            </a:pPr>
            <a:r>
              <a:rPr lang="en-US" dirty="0">
                <a:latin typeface="Cambria" charset="0"/>
                <a:ea typeface="Cambria" charset="0"/>
                <a:cs typeface="Cambria" charset="0"/>
              </a:rPr>
              <a:t>Understand the purpose of entertaining speeches.</a:t>
            </a:r>
          </a:p>
          <a:p>
            <a:pPr marL="623887" indent="-514350">
              <a:buFont typeface="+mj-lt"/>
              <a:buAutoNum type="arabicPeriod"/>
            </a:pPr>
            <a:r>
              <a:rPr lang="en-US" dirty="0">
                <a:latin typeface="Cambria" charset="0"/>
                <a:ea typeface="Cambria" charset="0"/>
                <a:cs typeface="Cambria" charset="0"/>
              </a:rPr>
              <a:t>Explain the four ingredients of a good entertaining speech. </a:t>
            </a:r>
          </a:p>
          <a:p>
            <a:pPr marL="623887" indent="-514350">
              <a:buFont typeface="+mj-lt"/>
              <a:buAutoNum type="arabicPeriod"/>
            </a:pPr>
            <a:r>
              <a:rPr lang="en-US" dirty="0">
                <a:latin typeface="Cambria" charset="0"/>
                <a:ea typeface="Cambria" charset="0"/>
                <a:cs typeface="Cambria" charset="0"/>
              </a:rPr>
              <a:t>Identify different types of ceremonial speaking</a:t>
            </a:r>
          </a:p>
          <a:p>
            <a:pPr marL="623887" indent="-514350">
              <a:buFont typeface="+mj-lt"/>
              <a:buAutoNum type="arabicPeriod"/>
            </a:pPr>
            <a:r>
              <a:rPr lang="en-US" dirty="0">
                <a:latin typeface="Cambria" charset="0"/>
                <a:ea typeface="Cambria" charset="0"/>
                <a:cs typeface="Cambria" charset="0"/>
              </a:rPr>
              <a:t>Identify different types of inspirational speaking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sz="2800" dirty="0">
              <a:latin typeface="Times New Roman" pitchFamily="18" charset="0"/>
            </a:endParaRP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800" dirty="0">
              <a:latin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>
                <a:solidFill>
                  <a:srgbClr val="000000"/>
                </a:solidFill>
                <a:effectLst/>
                <a:latin typeface="Cambria" pitchFamily="18" charset="0"/>
              </a:rPr>
              <a:t>Learning Objectives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E80C7-82CF-4C62-9222-C570EBCAF81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4375" y="1011972"/>
            <a:ext cx="7591425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>
                <a:solidFill>
                  <a:srgbClr val="000000"/>
                </a:solidFill>
                <a:latin typeface="Cambria" pitchFamily="18" charset="0"/>
              </a:rPr>
              <a:t>Ceremonial </a:t>
            </a:r>
            <a:r>
              <a:rPr lang="en-US" sz="4000" b="1" dirty="0" smtClean="0">
                <a:solidFill>
                  <a:srgbClr val="000000"/>
                </a:solidFill>
                <a:latin typeface="Cambria" pitchFamily="18" charset="0"/>
              </a:rPr>
              <a:t>Speeches:</a:t>
            </a:r>
            <a:endParaRPr lang="en-US" sz="4000" dirty="0">
              <a:latin typeface="Cambria" pitchFamily="18" charset="0"/>
            </a:endParaRPr>
          </a:p>
          <a:p>
            <a:pPr marL="457200" indent="-457200">
              <a:buFont typeface="Arial" charset="0"/>
              <a:buChar char="•"/>
              <a:defRPr/>
            </a:pPr>
            <a:endParaRPr lang="en-US" sz="2800" dirty="0" smtClean="0">
              <a:latin typeface="Cambria" pitchFamily="18" charset="0"/>
            </a:endParaRPr>
          </a:p>
          <a:p>
            <a:pPr marL="457200" indent="-457200">
              <a:buFont typeface="Arial" charset="0"/>
              <a:buChar char="•"/>
              <a:defRPr/>
            </a:pPr>
            <a:r>
              <a:rPr lang="en-US" sz="2800" dirty="0" smtClean="0">
                <a:latin typeface="Cambria" pitchFamily="18" charset="0"/>
              </a:rPr>
              <a:t>Often </a:t>
            </a:r>
            <a:r>
              <a:rPr lang="en-US" sz="2800" dirty="0">
                <a:latin typeface="Cambria" pitchFamily="18" charset="0"/>
              </a:rPr>
              <a:t>delivered on special </a:t>
            </a:r>
            <a:r>
              <a:rPr lang="en-US" sz="2800" dirty="0" smtClean="0">
                <a:latin typeface="Cambria" pitchFamily="18" charset="0"/>
              </a:rPr>
              <a:t>occasions</a:t>
            </a:r>
          </a:p>
          <a:p>
            <a:pPr marL="457200" indent="-457200">
              <a:buFont typeface="Arial" charset="0"/>
              <a:buChar char="•"/>
              <a:defRPr/>
            </a:pPr>
            <a:endParaRPr lang="en-US" sz="2800" dirty="0" smtClean="0">
              <a:latin typeface="Cambria" pitchFamily="18" charset="0"/>
            </a:endParaRPr>
          </a:p>
          <a:p>
            <a:pPr marL="457200" indent="-457200">
              <a:buFont typeface="Arial" charset="0"/>
              <a:buChar char="•"/>
              <a:defRPr/>
            </a:pPr>
            <a:r>
              <a:rPr lang="en-US" sz="2800" dirty="0" smtClean="0">
                <a:latin typeface="Cambria" pitchFamily="18" charset="0"/>
              </a:rPr>
              <a:t>Vary </a:t>
            </a:r>
            <a:r>
              <a:rPr lang="en-US" sz="2800" dirty="0">
                <a:latin typeface="Cambria" pitchFamily="18" charset="0"/>
              </a:rPr>
              <a:t>in type including toasts, motivational speeches, acceptance speeches, farewells, etc. </a:t>
            </a:r>
          </a:p>
          <a:p>
            <a:pPr marL="1371600" indent="-457200">
              <a:buFont typeface="Arial" panose="020B0604020202020204" pitchFamily="34" charset="0"/>
              <a:buChar char="•"/>
              <a:tabLst>
                <a:tab pos="914400" algn="l"/>
                <a:tab pos="1371600" algn="l"/>
              </a:tabLst>
              <a:defRPr/>
            </a:pPr>
            <a:endParaRPr lang="en-US" sz="3200" b="1" dirty="0">
              <a:latin typeface="Cambria" pitchFamily="18" charset="0"/>
            </a:endParaRPr>
          </a:p>
          <a:p>
            <a:pPr>
              <a:defRPr/>
            </a:pPr>
            <a:endParaRPr lang="en-US" sz="2400" dirty="0">
              <a:latin typeface="Cambria" pitchFamily="18" charset="0"/>
            </a:endParaRPr>
          </a:p>
          <a:p>
            <a:pPr marL="1371600" indent="-1371600">
              <a:tabLst>
                <a:tab pos="914400" algn="l"/>
                <a:tab pos="1371600" algn="l"/>
                <a:tab pos="1828800" algn="l"/>
              </a:tabLst>
              <a:defRPr/>
            </a:pPr>
            <a:r>
              <a:rPr lang="en-US" sz="2400" dirty="0">
                <a:latin typeface="Cambria" pitchFamily="18" charset="0"/>
              </a:rPr>
              <a:t>	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CFBE57-44C1-4874-900F-ABA6722EBF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38200"/>
            <a:ext cx="8861425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>
                <a:solidFill>
                  <a:srgbClr val="000000"/>
                </a:solidFill>
                <a:latin typeface="Cambria" pitchFamily="18" charset="0"/>
              </a:rPr>
              <a:t>Goals of Special Occasion </a:t>
            </a:r>
            <a:r>
              <a:rPr lang="en-US" sz="4000" b="1" dirty="0" smtClean="0">
                <a:solidFill>
                  <a:srgbClr val="000000"/>
                </a:solidFill>
                <a:latin typeface="Cambria" pitchFamily="18" charset="0"/>
              </a:rPr>
              <a:t>Speeches: </a:t>
            </a:r>
            <a:endParaRPr lang="en-US" sz="4000" dirty="0">
              <a:latin typeface="Cambria" pitchFamily="18" charset="0"/>
            </a:endParaRPr>
          </a:p>
          <a:p>
            <a:pPr marL="914400">
              <a:tabLst>
                <a:tab pos="914400" algn="l"/>
                <a:tab pos="1371600" algn="l"/>
              </a:tabLst>
              <a:defRPr/>
            </a:pPr>
            <a:endParaRPr lang="en-US" sz="3200" b="1" dirty="0" smtClean="0">
              <a:latin typeface="Cambria" pitchFamily="18" charset="0"/>
            </a:endParaRPr>
          </a:p>
          <a:p>
            <a:pPr marL="914400">
              <a:tabLst>
                <a:tab pos="914400" algn="l"/>
                <a:tab pos="1371600" algn="l"/>
              </a:tabLst>
              <a:defRPr/>
            </a:pPr>
            <a:endParaRPr lang="en-US" sz="2000" b="1" dirty="0">
              <a:latin typeface="Cambria" pitchFamily="18" charset="0"/>
            </a:endParaRPr>
          </a:p>
          <a:p>
            <a:pPr marL="1428750" indent="-514350">
              <a:buFont typeface="+mj-lt"/>
              <a:buAutoNum type="arabicPeriod"/>
              <a:tabLst>
                <a:tab pos="914400" algn="l"/>
                <a:tab pos="1371600" algn="l"/>
              </a:tabLst>
              <a:defRPr/>
            </a:pPr>
            <a:r>
              <a:rPr lang="en-US" sz="3200" dirty="0">
                <a:latin typeface="Cambria" pitchFamily="18" charset="0"/>
              </a:rPr>
              <a:t>Convey a message</a:t>
            </a:r>
          </a:p>
          <a:p>
            <a:pPr marL="1428750" indent="-514350">
              <a:buFont typeface="+mj-lt"/>
              <a:buAutoNum type="arabicPeriod"/>
              <a:tabLst>
                <a:tab pos="914400" algn="l"/>
                <a:tab pos="1371600" algn="l"/>
              </a:tabLst>
              <a:defRPr/>
            </a:pPr>
            <a:r>
              <a:rPr lang="en-US" sz="3200" dirty="0">
                <a:latin typeface="Cambria" pitchFamily="18" charset="0"/>
              </a:rPr>
              <a:t>Stir an audience’s emotions</a:t>
            </a:r>
          </a:p>
          <a:p>
            <a:pPr marL="1428750" indent="-514350">
              <a:buFont typeface="+mj-lt"/>
              <a:buAutoNum type="arabicPeriod"/>
              <a:tabLst>
                <a:tab pos="914400" algn="l"/>
                <a:tab pos="1371600" algn="l"/>
              </a:tabLst>
              <a:defRPr/>
            </a:pPr>
            <a:r>
              <a:rPr lang="en-US" sz="3200" dirty="0">
                <a:latin typeface="Cambria" pitchFamily="18" charset="0"/>
              </a:rPr>
              <a:t>Amuse an audience</a:t>
            </a:r>
          </a:p>
          <a:p>
            <a:pPr marL="1428750" indent="-514350">
              <a:buFont typeface="+mj-lt"/>
              <a:buAutoNum type="arabicPeriod"/>
              <a:tabLst>
                <a:tab pos="914400" algn="l"/>
                <a:tab pos="1371600" algn="l"/>
              </a:tabLst>
              <a:defRPr/>
            </a:pPr>
            <a:r>
              <a:rPr lang="en-US" sz="3200" dirty="0">
                <a:latin typeface="Cambria" pitchFamily="18" charset="0"/>
              </a:rPr>
              <a:t>Motivate or inspire audience  </a:t>
            </a:r>
          </a:p>
          <a:p>
            <a:pPr marL="1371600" indent="-457200">
              <a:buFont typeface="Arial" panose="020B0604020202020204" pitchFamily="34" charset="0"/>
              <a:buChar char="•"/>
              <a:tabLst>
                <a:tab pos="914400" algn="l"/>
                <a:tab pos="1371600" algn="l"/>
              </a:tabLst>
              <a:defRPr/>
            </a:pPr>
            <a:endParaRPr lang="en-US" sz="3200" b="1" dirty="0">
              <a:latin typeface="Cambria" pitchFamily="18" charset="0"/>
            </a:endParaRPr>
          </a:p>
          <a:p>
            <a:pPr marL="1371600" indent="-457200">
              <a:buFont typeface="Arial" panose="020B0604020202020204" pitchFamily="34" charset="0"/>
              <a:buChar char="•"/>
              <a:tabLst>
                <a:tab pos="914400" algn="l"/>
                <a:tab pos="1371600" algn="l"/>
              </a:tabLst>
              <a:defRPr/>
            </a:pPr>
            <a:endParaRPr lang="en-US" sz="3200" b="1" dirty="0">
              <a:latin typeface="Cambria" pitchFamily="18" charset="0"/>
            </a:endParaRPr>
          </a:p>
          <a:p>
            <a:pPr>
              <a:defRPr/>
            </a:pPr>
            <a:endParaRPr lang="en-US" sz="2400" dirty="0">
              <a:latin typeface="Cambria" pitchFamily="18" charset="0"/>
            </a:endParaRPr>
          </a:p>
          <a:p>
            <a:pPr marL="1371600" indent="-1371600">
              <a:tabLst>
                <a:tab pos="914400" algn="l"/>
                <a:tab pos="1371600" algn="l"/>
                <a:tab pos="1828800" algn="l"/>
              </a:tabLst>
              <a:defRPr/>
            </a:pPr>
            <a:r>
              <a:rPr lang="en-US" sz="2400" dirty="0">
                <a:latin typeface="Cambria" pitchFamily="18" charset="0"/>
              </a:rPr>
              <a:t>	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CFBE57-44C1-4874-900F-ABA6722EBF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94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00200" y="1905000"/>
            <a:ext cx="5830887" cy="2362200"/>
          </a:xfrm>
        </p:spPr>
        <p:txBody>
          <a:bodyPr/>
          <a:lstStyle/>
          <a:p>
            <a:pPr marL="803275" indent="-742950">
              <a:buFont typeface="+mj-lt"/>
              <a:buAutoNum type="arabicPeriod"/>
            </a:pPr>
            <a:r>
              <a:rPr lang="en-US" sz="3200" dirty="0">
                <a:latin typeface="Cambria" pitchFamily="18" charset="0"/>
              </a:rPr>
              <a:t>Be prepared</a:t>
            </a:r>
          </a:p>
          <a:p>
            <a:pPr marL="803275" indent="-742950">
              <a:buFont typeface="+mj-lt"/>
              <a:buAutoNum type="arabicPeriod"/>
            </a:pPr>
            <a:r>
              <a:rPr lang="en-US" sz="3200" dirty="0">
                <a:latin typeface="Cambria" pitchFamily="18" charset="0"/>
              </a:rPr>
              <a:t>Be adaptive to the occasion</a:t>
            </a:r>
          </a:p>
          <a:p>
            <a:pPr marL="803275" indent="-742950">
              <a:buFont typeface="+mj-lt"/>
              <a:buAutoNum type="arabicPeriod"/>
            </a:pPr>
            <a:r>
              <a:rPr lang="en-US" sz="3200" dirty="0">
                <a:latin typeface="Cambria" pitchFamily="18" charset="0"/>
              </a:rPr>
              <a:t>Be adaptive to audience </a:t>
            </a:r>
          </a:p>
          <a:p>
            <a:pPr marL="803275" indent="-742950">
              <a:buFont typeface="+mj-lt"/>
              <a:buAutoNum type="arabicPeriod"/>
            </a:pPr>
            <a:r>
              <a:rPr lang="en-US" sz="3200" dirty="0">
                <a:latin typeface="Cambria" pitchFamily="18" charset="0"/>
              </a:rPr>
              <a:t>Be mindful of time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9176" y="12032"/>
            <a:ext cx="86868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rgbClr val="000000"/>
                </a:solidFill>
                <a:effectLst/>
                <a:latin typeface="Cambria" pitchFamily="18" charset="0"/>
              </a:rPr>
              <a:t> </a:t>
            </a:r>
            <a:r>
              <a:rPr lang="en-US" sz="4000" dirty="0">
                <a:solidFill>
                  <a:srgbClr val="000000"/>
                </a:solidFill>
                <a:effectLst/>
                <a:latin typeface="Cambria" pitchFamily="18" charset="0"/>
              </a:rPr>
              <a:t>Keys to Special Occasion 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Cambria" pitchFamily="18" charset="0"/>
              </a:rPr>
              <a:t>Speeches:</a:t>
            </a:r>
            <a:endParaRPr lang="en-US" sz="4000" dirty="0">
              <a:solidFill>
                <a:srgbClr val="000000"/>
              </a:solidFill>
              <a:effectLst/>
              <a:latin typeface="Cambr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E80C7-82CF-4C62-9222-C570EBCAF81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0" y="1625600"/>
            <a:ext cx="5739142" cy="4927600"/>
          </a:xfrm>
        </p:spPr>
        <p:txBody>
          <a:bodyPr/>
          <a:lstStyle/>
          <a:p>
            <a:pPr marL="803275" indent="-742950">
              <a:buFont typeface="+mj-lt"/>
              <a:buAutoNum type="arabicPeriod"/>
            </a:pPr>
            <a:r>
              <a:rPr lang="en-US" sz="3200" dirty="0">
                <a:latin typeface="Cambria" pitchFamily="18" charset="0"/>
              </a:rPr>
              <a:t>Speeches of Introduction</a:t>
            </a:r>
          </a:p>
          <a:p>
            <a:pPr marL="803275" indent="-742950">
              <a:buFont typeface="+mj-lt"/>
              <a:buAutoNum type="arabicPeriod"/>
            </a:pPr>
            <a:r>
              <a:rPr lang="en-US" sz="3200" dirty="0">
                <a:latin typeface="Cambria" pitchFamily="18" charset="0"/>
              </a:rPr>
              <a:t>Speeches of Presentation</a:t>
            </a:r>
          </a:p>
          <a:p>
            <a:pPr marL="803275" indent="-742950">
              <a:buFont typeface="+mj-lt"/>
              <a:buAutoNum type="arabicPeriod"/>
            </a:pPr>
            <a:r>
              <a:rPr lang="en-US" sz="3200" dirty="0">
                <a:latin typeface="Cambria" pitchFamily="18" charset="0"/>
              </a:rPr>
              <a:t>Speeches of Acceptance</a:t>
            </a:r>
          </a:p>
          <a:p>
            <a:pPr marL="803275" indent="-742950">
              <a:buFont typeface="+mj-lt"/>
              <a:buAutoNum type="arabicPeriod"/>
            </a:pPr>
            <a:r>
              <a:rPr lang="en-US" sz="3200" dirty="0">
                <a:latin typeface="Cambria" pitchFamily="18" charset="0"/>
              </a:rPr>
              <a:t>Speeches of Dedication</a:t>
            </a:r>
          </a:p>
          <a:p>
            <a:pPr marL="803275" indent="-742950">
              <a:buFont typeface="+mj-lt"/>
              <a:buAutoNum type="arabicPeriod"/>
            </a:pPr>
            <a:r>
              <a:rPr lang="en-US" sz="3200" dirty="0">
                <a:latin typeface="Cambria" pitchFamily="18" charset="0"/>
              </a:rPr>
              <a:t>Toasts</a:t>
            </a:r>
          </a:p>
          <a:p>
            <a:pPr marL="803275" indent="-742950">
              <a:buFont typeface="+mj-lt"/>
              <a:buAutoNum type="arabicPeriod"/>
            </a:pPr>
            <a:r>
              <a:rPr lang="en-US" sz="3200" dirty="0">
                <a:latin typeface="Cambria" pitchFamily="18" charset="0"/>
              </a:rPr>
              <a:t>Roasts</a:t>
            </a:r>
          </a:p>
          <a:p>
            <a:pPr marL="803275" indent="-742950">
              <a:buFont typeface="+mj-lt"/>
              <a:buAutoNum type="arabicPeriod"/>
            </a:pPr>
            <a:r>
              <a:rPr lang="en-US" sz="3200" dirty="0">
                <a:latin typeface="Cambria" pitchFamily="18" charset="0"/>
              </a:rPr>
              <a:t>Eulogies </a:t>
            </a:r>
          </a:p>
          <a:p>
            <a:pPr marL="803275" indent="-742950">
              <a:buFont typeface="+mj-lt"/>
              <a:buAutoNum type="arabicPeriod"/>
            </a:pPr>
            <a:r>
              <a:rPr lang="en-US" sz="3200" dirty="0">
                <a:latin typeface="Cambria" pitchFamily="18" charset="0"/>
              </a:rPr>
              <a:t>Farewells</a:t>
            </a:r>
          </a:p>
          <a:p>
            <a:pPr marL="631825" indent="-571500"/>
            <a:endParaRPr lang="en-US" sz="3600" b="1" dirty="0">
              <a:latin typeface="Cambr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rgbClr val="000000"/>
                </a:solidFill>
                <a:effectLst/>
                <a:latin typeface="Cambria" pitchFamily="18" charset="0"/>
              </a:rPr>
              <a:t> </a:t>
            </a:r>
            <a:r>
              <a:rPr lang="en-US" sz="4000" dirty="0">
                <a:solidFill>
                  <a:srgbClr val="000000"/>
                </a:solidFill>
                <a:effectLst/>
                <a:latin typeface="Cambria" pitchFamily="18" charset="0"/>
              </a:rPr>
              <a:t>Types of Ceremonial 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Cambria" pitchFamily="18" charset="0"/>
              </a:rPr>
              <a:t>Speeches:</a:t>
            </a:r>
            <a:endParaRPr lang="en-US" sz="4000" dirty="0">
              <a:solidFill>
                <a:srgbClr val="000000"/>
              </a:solidFill>
              <a:effectLst/>
              <a:latin typeface="Cambr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E80C7-82CF-4C62-9222-C570EBCAF81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008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52600" y="2057400"/>
            <a:ext cx="5181600" cy="2862262"/>
          </a:xfrm>
        </p:spPr>
        <p:txBody>
          <a:bodyPr/>
          <a:lstStyle/>
          <a:p>
            <a:pPr marL="803275" indent="-742950" algn="just">
              <a:buFont typeface="+mj-lt"/>
              <a:buAutoNum type="arabicPeriod"/>
            </a:pPr>
            <a:r>
              <a:rPr lang="en-US" sz="3200" dirty="0">
                <a:latin typeface="Cambria" pitchFamily="18" charset="0"/>
              </a:rPr>
              <a:t>Goodwill Speeches</a:t>
            </a:r>
          </a:p>
          <a:p>
            <a:pPr marL="803275" indent="-742950" algn="just">
              <a:buFont typeface="+mj-lt"/>
              <a:buAutoNum type="arabicPeriod"/>
            </a:pPr>
            <a:r>
              <a:rPr lang="en-US" sz="3200" dirty="0">
                <a:latin typeface="Cambria" pitchFamily="18" charset="0"/>
              </a:rPr>
              <a:t>Public Relations</a:t>
            </a:r>
          </a:p>
          <a:p>
            <a:pPr marL="803275" indent="-742950" algn="just">
              <a:buFont typeface="+mj-lt"/>
              <a:buAutoNum type="arabicPeriod"/>
            </a:pPr>
            <a:r>
              <a:rPr lang="en-US" sz="3200" dirty="0">
                <a:latin typeface="Cambria" pitchFamily="18" charset="0"/>
              </a:rPr>
              <a:t>Justification Speeches</a:t>
            </a:r>
          </a:p>
          <a:p>
            <a:pPr marL="803275" indent="-742950" algn="just">
              <a:buFont typeface="+mj-lt"/>
              <a:buAutoNum type="arabicPeriod"/>
            </a:pPr>
            <a:r>
              <a:rPr lang="en-US" sz="3200" dirty="0">
                <a:latin typeface="Cambria" pitchFamily="18" charset="0"/>
              </a:rPr>
              <a:t>Speeches of Apology</a:t>
            </a:r>
          </a:p>
          <a:p>
            <a:pPr marL="803275" indent="-742950" algn="just">
              <a:buFont typeface="+mj-lt"/>
              <a:buAutoNum type="arabicPeriod"/>
            </a:pPr>
            <a:r>
              <a:rPr lang="en-US" sz="3200" dirty="0">
                <a:latin typeface="Cambria" pitchFamily="18" charset="0"/>
              </a:rPr>
              <a:t>Commencement </a:t>
            </a:r>
          </a:p>
          <a:p>
            <a:pPr marL="60325" indent="0" algn="just">
              <a:buNone/>
            </a:pPr>
            <a:endParaRPr lang="en-US" sz="4000" b="1" dirty="0">
              <a:latin typeface="Cambria" pitchFamily="18" charset="0"/>
            </a:endParaRPr>
          </a:p>
          <a:p>
            <a:pPr marL="631825" indent="-571500" algn="just">
              <a:buFont typeface="Wingdings" pitchFamily="2" charset="2"/>
              <a:buChar char="Ø"/>
            </a:pPr>
            <a:endParaRPr lang="en-US" sz="4000" b="1" dirty="0">
              <a:latin typeface="Cambria" pitchFamily="18" charset="0"/>
            </a:endParaRPr>
          </a:p>
          <a:p>
            <a:pPr marL="60325" indent="0" algn="just">
              <a:buNone/>
            </a:pPr>
            <a:r>
              <a:rPr lang="en-US" sz="4000" b="1" dirty="0">
                <a:latin typeface="Cambria" pitchFamily="18" charset="0"/>
              </a:rPr>
              <a:t> </a:t>
            </a:r>
          </a:p>
          <a:p>
            <a:pPr marL="60325" indent="0" algn="just">
              <a:buNone/>
            </a:pPr>
            <a:endParaRPr lang="en-US" sz="4000" b="1" dirty="0">
              <a:latin typeface="Cambr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rgbClr val="000000"/>
                </a:solidFill>
                <a:effectLst/>
                <a:latin typeface="Cambria" pitchFamily="18" charset="0"/>
              </a:rPr>
              <a:t> </a:t>
            </a:r>
            <a:r>
              <a:rPr lang="en-US" sz="4000" dirty="0">
                <a:solidFill>
                  <a:srgbClr val="000000"/>
                </a:solidFill>
                <a:effectLst/>
                <a:latin typeface="Cambria" pitchFamily="18" charset="0"/>
              </a:rPr>
              <a:t>Types of Inspirational 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Cambria" pitchFamily="18" charset="0"/>
              </a:rPr>
              <a:t>Speeches: </a:t>
            </a:r>
            <a:endParaRPr lang="en-US" sz="4000" dirty="0">
              <a:solidFill>
                <a:srgbClr val="000000"/>
              </a:solidFill>
              <a:effectLst/>
              <a:latin typeface="Cambr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E80C7-82CF-4C62-9222-C570EBCAF81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824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981200"/>
            <a:ext cx="8077200" cy="4525962"/>
          </a:xfrm>
        </p:spPr>
        <p:txBody>
          <a:bodyPr/>
          <a:lstStyle/>
          <a:p>
            <a:pPr marL="631825" indent="-571500">
              <a:buFont typeface="Arial" charset="0"/>
              <a:buChar char="•"/>
            </a:pPr>
            <a:r>
              <a:rPr lang="en-US" sz="3200" dirty="0">
                <a:latin typeface="Cambria" pitchFamily="18" charset="0"/>
              </a:rPr>
              <a:t>Delivered to set underlying tone of event</a:t>
            </a:r>
          </a:p>
          <a:p>
            <a:pPr marL="631825" indent="-571500">
              <a:buFont typeface="Arial" charset="0"/>
              <a:buChar char="•"/>
            </a:pPr>
            <a:endParaRPr lang="en-US" sz="3200" dirty="0" smtClean="0">
              <a:latin typeface="Cambria" pitchFamily="18" charset="0"/>
            </a:endParaRPr>
          </a:p>
          <a:p>
            <a:pPr marL="631825" indent="-571500">
              <a:buFont typeface="Arial" charset="0"/>
              <a:buChar char="•"/>
            </a:pPr>
            <a:r>
              <a:rPr lang="en-US" sz="3200" dirty="0" smtClean="0">
                <a:latin typeface="Cambria" pitchFamily="18" charset="0"/>
              </a:rPr>
              <a:t>Summarizes </a:t>
            </a:r>
            <a:r>
              <a:rPr lang="en-US" sz="3200" dirty="0">
                <a:latin typeface="Cambria" pitchFamily="18" charset="0"/>
              </a:rPr>
              <a:t>core message of event  </a:t>
            </a:r>
          </a:p>
          <a:p>
            <a:pPr marL="631825" indent="-571500">
              <a:buFont typeface="Arial" charset="0"/>
              <a:buChar char="•"/>
            </a:pPr>
            <a:endParaRPr lang="en-US" sz="3200" dirty="0" smtClean="0">
              <a:latin typeface="Cambria" pitchFamily="18" charset="0"/>
            </a:endParaRPr>
          </a:p>
          <a:p>
            <a:pPr marL="631825" indent="-571500">
              <a:buFont typeface="Arial" charset="0"/>
              <a:buChar char="•"/>
            </a:pPr>
            <a:r>
              <a:rPr lang="en-US" sz="3200" dirty="0" smtClean="0">
                <a:latin typeface="Cambria" pitchFamily="18" charset="0"/>
              </a:rPr>
              <a:t>Includes </a:t>
            </a:r>
            <a:r>
              <a:rPr lang="en-US" sz="3200" dirty="0">
                <a:latin typeface="Cambria" pitchFamily="18" charset="0"/>
              </a:rPr>
              <a:t>After Dinner and Motivational Speeches</a:t>
            </a:r>
          </a:p>
          <a:p>
            <a:pPr marL="631825" indent="-571500"/>
            <a:endParaRPr lang="en-US" sz="4000" b="1" dirty="0">
              <a:latin typeface="Cambria" pitchFamily="18" charset="0"/>
            </a:endParaRPr>
          </a:p>
          <a:p>
            <a:pPr marL="631825" indent="-571500" algn="just"/>
            <a:endParaRPr lang="en-US" sz="4000" b="1" dirty="0">
              <a:latin typeface="Cambria" pitchFamily="18" charset="0"/>
            </a:endParaRPr>
          </a:p>
          <a:p>
            <a:pPr marL="631825" indent="-571500" algn="just"/>
            <a:endParaRPr lang="en-US" sz="4000" b="1" dirty="0">
              <a:latin typeface="Cambr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rgbClr val="000000"/>
                </a:solidFill>
                <a:effectLst/>
                <a:latin typeface="Cambria" pitchFamily="18" charset="0"/>
              </a:rPr>
              <a:t> Keynote 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Cambria" pitchFamily="18" charset="0"/>
              </a:rPr>
              <a:t>Speeches:</a:t>
            </a:r>
            <a:endParaRPr lang="en-US" sz="4000" dirty="0">
              <a:solidFill>
                <a:srgbClr val="000000"/>
              </a:solidFill>
              <a:effectLst/>
              <a:latin typeface="Cambr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E80C7-82CF-4C62-9222-C570EBCAF81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50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1798638"/>
            <a:ext cx="7086600" cy="4525962"/>
          </a:xfrm>
        </p:spPr>
        <p:txBody>
          <a:bodyPr/>
          <a:lstStyle/>
          <a:p>
            <a:pPr marL="631825" indent="-571500">
              <a:buFont typeface="Arial" charset="0"/>
              <a:buChar char="•"/>
            </a:pPr>
            <a:r>
              <a:rPr lang="en-US" sz="3200" dirty="0">
                <a:latin typeface="Cambria" pitchFamily="18" charset="0"/>
              </a:rPr>
              <a:t>Speeches designed to make people laugh (after a dinner)</a:t>
            </a:r>
          </a:p>
          <a:p>
            <a:pPr marL="631825" indent="-571500">
              <a:buFont typeface="Arial" charset="0"/>
              <a:buChar char="•"/>
            </a:pPr>
            <a:endParaRPr lang="en-US" sz="3200" dirty="0" smtClean="0">
              <a:latin typeface="Cambria" pitchFamily="18" charset="0"/>
            </a:endParaRPr>
          </a:p>
          <a:p>
            <a:pPr marL="631825" indent="-571500">
              <a:buFont typeface="Arial" charset="0"/>
              <a:buChar char="•"/>
            </a:pPr>
            <a:r>
              <a:rPr lang="en-US" sz="3200" dirty="0" smtClean="0">
                <a:latin typeface="Cambria" pitchFamily="18" charset="0"/>
              </a:rPr>
              <a:t>Speeches</a:t>
            </a:r>
            <a:r>
              <a:rPr lang="en-US" sz="3200" dirty="0">
                <a:latin typeface="Cambria" pitchFamily="18" charset="0"/>
              </a:rPr>
              <a:t>, not stand-up comedy</a:t>
            </a:r>
          </a:p>
          <a:p>
            <a:pPr marL="631825" indent="-571500">
              <a:buFont typeface="Arial" charset="0"/>
              <a:buChar char="•"/>
            </a:pPr>
            <a:endParaRPr lang="en-US" sz="3200" dirty="0" smtClean="0">
              <a:latin typeface="Cambria" pitchFamily="18" charset="0"/>
            </a:endParaRPr>
          </a:p>
          <a:p>
            <a:pPr marL="631825" indent="-571500">
              <a:buFont typeface="Arial" charset="0"/>
              <a:buChar char="•"/>
            </a:pPr>
            <a:r>
              <a:rPr lang="en-US" sz="3200" dirty="0" smtClean="0">
                <a:latin typeface="Cambria" pitchFamily="18" charset="0"/>
              </a:rPr>
              <a:t>Can </a:t>
            </a:r>
            <a:r>
              <a:rPr lang="en-US" sz="3200" dirty="0">
                <a:latin typeface="Cambria" pitchFamily="18" charset="0"/>
              </a:rPr>
              <a:t>use props </a:t>
            </a:r>
          </a:p>
          <a:p>
            <a:pPr marL="60325" indent="0">
              <a:buNone/>
            </a:pPr>
            <a:endParaRPr lang="en-US" sz="4000" b="1" dirty="0">
              <a:latin typeface="Cambria" pitchFamily="18" charset="0"/>
            </a:endParaRPr>
          </a:p>
          <a:p>
            <a:pPr marL="631825" indent="-571500" algn="just"/>
            <a:endParaRPr lang="en-US" sz="4000" b="1" dirty="0">
              <a:latin typeface="Cambria" pitchFamily="18" charset="0"/>
            </a:endParaRPr>
          </a:p>
          <a:p>
            <a:pPr marL="631825" indent="-571500" algn="just"/>
            <a:endParaRPr lang="en-US" sz="4000" b="1" dirty="0">
              <a:latin typeface="Cambr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rgbClr val="000000"/>
                </a:solidFill>
                <a:effectLst/>
                <a:latin typeface="Cambria" pitchFamily="18" charset="0"/>
              </a:rPr>
              <a:t>  </a:t>
            </a:r>
            <a:r>
              <a:rPr lang="en-US" sz="4000" dirty="0">
                <a:solidFill>
                  <a:srgbClr val="000000"/>
                </a:solidFill>
                <a:effectLst/>
                <a:latin typeface="Cambria" pitchFamily="18" charset="0"/>
              </a:rPr>
              <a:t>After Dinner 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Cambria" pitchFamily="18" charset="0"/>
              </a:rPr>
              <a:t>Speeches: </a:t>
            </a:r>
            <a:endParaRPr lang="en-US" sz="4000" dirty="0">
              <a:solidFill>
                <a:srgbClr val="000000"/>
              </a:solidFill>
              <a:effectLst/>
              <a:latin typeface="Cambr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E80C7-82CF-4C62-9222-C570EBCAF81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0139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0">
      <a:dk1>
        <a:srgbClr val="0000FF"/>
      </a:dk1>
      <a:lt1>
        <a:sysClr val="window" lastClr="FFFFFF"/>
      </a:lt1>
      <a:dk2>
        <a:srgbClr val="464646"/>
      </a:dk2>
      <a:lt2>
        <a:srgbClr val="DEF5FA"/>
      </a:lt2>
      <a:accent1>
        <a:srgbClr val="0000F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549</TotalTime>
  <Words>287</Words>
  <Application>Microsoft Macintosh PowerPoint</Application>
  <PresentationFormat>On-screen Show (4:3)</PresentationFormat>
  <Paragraphs>110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Calibri</vt:lpstr>
      <vt:lpstr>Cambria</vt:lpstr>
      <vt:lpstr>Garamond</vt:lpstr>
      <vt:lpstr>Lucida Sans Unicode</vt:lpstr>
      <vt:lpstr>Times New Roman</vt:lpstr>
      <vt:lpstr>Verdana</vt:lpstr>
      <vt:lpstr>Wingdings</vt:lpstr>
      <vt:lpstr>Wingdings 2</vt:lpstr>
      <vt:lpstr>Wingdings 3</vt:lpstr>
      <vt:lpstr>Arial</vt:lpstr>
      <vt:lpstr>Concourse</vt:lpstr>
      <vt:lpstr>Chapter 15:  Special Occasion Speaking </vt:lpstr>
      <vt:lpstr>Learning Objectives</vt:lpstr>
      <vt:lpstr>PowerPoint Presentation</vt:lpstr>
      <vt:lpstr>PowerPoint Presentation</vt:lpstr>
      <vt:lpstr> Keys to Special Occasion Speeches:</vt:lpstr>
      <vt:lpstr> Types of Ceremonial Speeches:</vt:lpstr>
      <vt:lpstr> Types of Inspirational Speeches: </vt:lpstr>
      <vt:lpstr> Keynote Speeches:</vt:lpstr>
      <vt:lpstr>  After Dinner Speeches: </vt:lpstr>
      <vt:lpstr>  Tips for After Dinner Speeches: </vt:lpstr>
      <vt:lpstr> Motivational Speeches: </vt:lpstr>
      <vt:lpstr> 4 Types of Motivational Speeches:</vt:lpstr>
      <vt:lpstr>Conclusion:</vt:lpstr>
    </vt:vector>
  </TitlesOfParts>
  <Manager/>
  <Company>Home</Company>
  <LinksUpToDate>false</LinksUpToDate>
  <SharedDoc>false</SharedDoc>
  <HyperlinkBase/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TRANSACTIONAL VIEW OF COMMUNICATION</dc:title>
  <dc:subject/>
  <dc:creator>Victoria</dc:creator>
  <cp:keywords/>
  <dc:description/>
  <cp:lastModifiedBy>Microsoft Office User</cp:lastModifiedBy>
  <cp:revision>55</cp:revision>
  <dcterms:created xsi:type="dcterms:W3CDTF">2007-09-04T03:06:12Z</dcterms:created>
  <dcterms:modified xsi:type="dcterms:W3CDTF">2018-02-28T21:46:12Z</dcterms:modified>
  <cp:category/>
</cp:coreProperties>
</file>