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261" r:id="rId2"/>
    <p:sldId id="257" r:id="rId3"/>
    <p:sldId id="262" r:id="rId4"/>
    <p:sldId id="270" r:id="rId5"/>
    <p:sldId id="263" r:id="rId6"/>
    <p:sldId id="268" r:id="rId7"/>
    <p:sldId id="267" r:id="rId8"/>
    <p:sldId id="271" r:id="rId9"/>
    <p:sldId id="276" r:id="rId10"/>
    <p:sldId id="277" r:id="rId11"/>
    <p:sldId id="278" r:id="rId12"/>
    <p:sldId id="279" r:id="rId13"/>
    <p:sldId id="275" r:id="rId14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42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60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32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90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223961"/>
            <a:ext cx="7772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</a:t>
            </a:r>
            <a:r>
              <a:rPr lang="en-US" sz="4000" u="sng" dirty="0">
                <a:solidFill>
                  <a:srgbClr val="0000FF"/>
                </a:solidFill>
                <a:effectLst/>
                <a:latin typeface="Garamond"/>
                <a:cs typeface="Garamond"/>
              </a:rPr>
              <a:t>15</a:t>
            </a:r>
            <a:r>
              <a:rPr lang="en-US" sz="4000" dirty="0">
                <a:solidFill>
                  <a:srgbClr val="0000FF"/>
                </a:solidFill>
                <a:effectLst/>
                <a:latin typeface="Garamond"/>
                <a:cs typeface="Garamond"/>
              </a:rPr>
              <a:t>: 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/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Special </a:t>
            </a:r>
            <a:r>
              <a:rPr lang="en-US" sz="4000" dirty="0">
                <a:solidFill>
                  <a:srgbClr val="0000FF"/>
                </a:solidFill>
                <a:effectLst/>
                <a:latin typeface="Garamond"/>
                <a:cs typeface="Garamond"/>
              </a:rPr>
              <a:t>Occasion Speaking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D5F5AED-CEBA-7444-A04F-C1CD06AD0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892" y="1981200"/>
            <a:ext cx="3098519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09700" y="2243138"/>
            <a:ext cx="6324600" cy="2557462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Success depends on delivery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Must have a message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Humor must be funny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Humor must be appropriate </a:t>
            </a:r>
          </a:p>
          <a:p>
            <a:pPr marL="631825" indent="-571500"/>
            <a:endParaRPr lang="en-US" sz="4000" b="1" dirty="0">
              <a:latin typeface="Cambria" pitchFamily="18" charset="0"/>
            </a:endParaRPr>
          </a:p>
          <a:p>
            <a:pPr marL="60325" indent="0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Tips for After Dinner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91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9456" y="2209800"/>
            <a:ext cx="8077200" cy="4525962"/>
          </a:xfrm>
        </p:spPr>
        <p:txBody>
          <a:bodyPr/>
          <a:lstStyle/>
          <a:p>
            <a:pPr marL="631825" indent="-571500">
              <a:buFont typeface="Arial" charset="0"/>
              <a:buChar char="•"/>
            </a:pPr>
            <a:r>
              <a:rPr lang="en-US" sz="3200" dirty="0">
                <a:latin typeface="Cambria" pitchFamily="18" charset="0"/>
              </a:rPr>
              <a:t>Makes audience experience emotional arousal plus motivation. </a:t>
            </a: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Inspires </a:t>
            </a:r>
            <a:r>
              <a:rPr lang="en-US" sz="3200" dirty="0">
                <a:latin typeface="Cambria" pitchFamily="18" charset="0"/>
              </a:rPr>
              <a:t>people in broad fashion</a:t>
            </a:r>
          </a:p>
          <a:p>
            <a:pPr marL="631825" indent="-571500"/>
            <a:endParaRPr lang="en-US" sz="4000" b="1" dirty="0">
              <a:latin typeface="Cambria" pitchFamily="18" charset="0"/>
            </a:endParaRPr>
          </a:p>
          <a:p>
            <a:pPr marL="60325" indent="0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 Motivational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99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45606" y="1981200"/>
            <a:ext cx="2590800" cy="2328862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Hero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Survivor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Religious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Success </a:t>
            </a:r>
          </a:p>
          <a:p>
            <a:pPr marL="631825" indent="-571500"/>
            <a:endParaRPr lang="en-US" sz="4000" b="1" dirty="0">
              <a:latin typeface="Cambria" pitchFamily="18" charset="0"/>
            </a:endParaRPr>
          </a:p>
          <a:p>
            <a:pPr marL="60325" indent="0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4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Types of Motivational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89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2313" y="1785938"/>
            <a:ext cx="7315200" cy="3776662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Ceremonial speeches vary in type</a:t>
            </a:r>
          </a:p>
          <a:p>
            <a:pPr marL="803275" indent="-742950"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Each </a:t>
            </a:r>
            <a:r>
              <a:rPr lang="en-US" sz="3200" dirty="0">
                <a:latin typeface="Cambria" pitchFamily="18" charset="0"/>
              </a:rPr>
              <a:t>require adaptation to audience</a:t>
            </a:r>
          </a:p>
          <a:p>
            <a:pPr marL="803275" indent="-742950"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Each </a:t>
            </a:r>
            <a:r>
              <a:rPr lang="en-US" sz="3200" dirty="0">
                <a:latin typeface="Cambria" pitchFamily="18" charset="0"/>
              </a:rPr>
              <a:t>have a message and arouse emotions in some way</a:t>
            </a: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Conclusion: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7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4343400"/>
          </a:xfrm>
        </p:spPr>
        <p:txBody>
          <a:bodyPr>
            <a:normAutofit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After reading your chapter, you will be able to: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pPr marL="623887" indent="-514350">
              <a:buFont typeface="+mj-lt"/>
              <a:buAutoNum type="arabicPeriod"/>
            </a:pPr>
            <a:r>
              <a:rPr lang="en-US" dirty="0">
                <a:latin typeface="Cambria" charset="0"/>
                <a:ea typeface="Cambria" charset="0"/>
                <a:cs typeface="Cambria" charset="0"/>
              </a:rPr>
              <a:t>Understand the purpose of entertaining speeches.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>
                <a:latin typeface="Cambria" charset="0"/>
                <a:ea typeface="Cambria" charset="0"/>
                <a:cs typeface="Cambria" charset="0"/>
              </a:rPr>
              <a:t>Explain the four ingredients of a good entertaining speech. 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>
                <a:latin typeface="Cambria" charset="0"/>
                <a:ea typeface="Cambria" charset="0"/>
                <a:cs typeface="Cambria" charset="0"/>
              </a:rPr>
              <a:t>Identify different types of ceremonial speaking</a:t>
            </a:r>
          </a:p>
          <a:p>
            <a:pPr marL="623887" indent="-514350">
              <a:buFont typeface="+mj-lt"/>
              <a:buAutoNum type="arabicPeriod"/>
            </a:pPr>
            <a:r>
              <a:rPr lang="en-US" dirty="0">
                <a:latin typeface="Cambria" charset="0"/>
                <a:ea typeface="Cambria" charset="0"/>
                <a:cs typeface="Cambria" charset="0"/>
              </a:rPr>
              <a:t>Identify different types of inspirational speaking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75" y="1011972"/>
            <a:ext cx="7591425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000000"/>
                </a:solidFill>
                <a:latin typeface="Cambria" pitchFamily="18" charset="0"/>
              </a:rPr>
              <a:t>Ceremonial 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Speeches:</a:t>
            </a:r>
            <a:endParaRPr lang="en-US" sz="4000" dirty="0">
              <a:latin typeface="Cambria" pitchFamily="18" charset="0"/>
            </a:endParaRPr>
          </a:p>
          <a:p>
            <a:pPr marL="457200" indent="-457200">
              <a:buFont typeface="Arial" charset="0"/>
              <a:buChar char="•"/>
              <a:defRPr/>
            </a:pPr>
            <a:endParaRPr lang="en-US" sz="2800" dirty="0" smtClean="0">
              <a:latin typeface="Cambria" pitchFamily="18" charset="0"/>
            </a:endParaRPr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800" dirty="0" smtClean="0">
                <a:latin typeface="Cambria" pitchFamily="18" charset="0"/>
              </a:rPr>
              <a:t>Often </a:t>
            </a:r>
            <a:r>
              <a:rPr lang="en-US" sz="2800" dirty="0">
                <a:latin typeface="Cambria" pitchFamily="18" charset="0"/>
              </a:rPr>
              <a:t>delivered on special </a:t>
            </a:r>
            <a:r>
              <a:rPr lang="en-US" sz="2800" dirty="0" smtClean="0">
                <a:latin typeface="Cambria" pitchFamily="18" charset="0"/>
              </a:rPr>
              <a:t>occasions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en-US" sz="2800" dirty="0" smtClean="0">
              <a:latin typeface="Cambria" pitchFamily="18" charset="0"/>
            </a:endParaRPr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2800" dirty="0" smtClean="0">
                <a:latin typeface="Cambria" pitchFamily="18" charset="0"/>
              </a:rPr>
              <a:t>Vary </a:t>
            </a:r>
            <a:r>
              <a:rPr lang="en-US" sz="2800" dirty="0">
                <a:latin typeface="Cambria" pitchFamily="18" charset="0"/>
              </a:rPr>
              <a:t>in type including toasts, motivational speeches, acceptance speeches, farewells, etc. </a:t>
            </a: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endParaRPr lang="en-US" sz="3200" b="1" dirty="0">
              <a:latin typeface="Cambria" pitchFamily="18" charset="0"/>
            </a:endParaRPr>
          </a:p>
          <a:p>
            <a:pPr>
              <a:defRPr/>
            </a:pPr>
            <a:endParaRPr lang="en-US" sz="2400" dirty="0">
              <a:latin typeface="Cambria" pitchFamily="18" charset="0"/>
            </a:endParaRPr>
          </a:p>
          <a:p>
            <a:pPr marL="1371600" indent="-1371600">
              <a:tabLst>
                <a:tab pos="914400" algn="l"/>
                <a:tab pos="137160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838200"/>
            <a:ext cx="8861425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000000"/>
                </a:solidFill>
                <a:latin typeface="Cambria" pitchFamily="18" charset="0"/>
              </a:rPr>
              <a:t>Goals of Special Occasion 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Speeches: </a:t>
            </a:r>
            <a:endParaRPr lang="en-US" sz="4000" dirty="0">
              <a:latin typeface="Cambria" pitchFamily="18" charset="0"/>
            </a:endParaRPr>
          </a:p>
          <a:p>
            <a:pPr marL="914400">
              <a:tabLst>
                <a:tab pos="914400" algn="l"/>
                <a:tab pos="1371600" algn="l"/>
              </a:tabLst>
              <a:defRPr/>
            </a:pPr>
            <a:endParaRPr lang="en-US" sz="3200" b="1" dirty="0" smtClean="0">
              <a:latin typeface="Cambria" pitchFamily="18" charset="0"/>
            </a:endParaRPr>
          </a:p>
          <a:p>
            <a:pPr marL="914400">
              <a:tabLst>
                <a:tab pos="914400" algn="l"/>
                <a:tab pos="1371600" algn="l"/>
              </a:tabLst>
              <a:defRPr/>
            </a:pPr>
            <a:endParaRPr lang="en-US" sz="2000" b="1" dirty="0">
              <a:latin typeface="Cambria" pitchFamily="18" charset="0"/>
            </a:endParaRPr>
          </a:p>
          <a:p>
            <a:pPr marL="1428750" indent="-514350">
              <a:buFont typeface="+mj-lt"/>
              <a:buAutoNum type="arabicPeriod"/>
              <a:tabLst>
                <a:tab pos="914400" algn="l"/>
                <a:tab pos="1371600" algn="l"/>
              </a:tabLst>
              <a:defRPr/>
            </a:pPr>
            <a:r>
              <a:rPr lang="en-US" sz="3200" dirty="0">
                <a:latin typeface="Cambria" pitchFamily="18" charset="0"/>
              </a:rPr>
              <a:t>Convey a message</a:t>
            </a:r>
          </a:p>
          <a:p>
            <a:pPr marL="1428750" indent="-514350">
              <a:buFont typeface="+mj-lt"/>
              <a:buAutoNum type="arabicPeriod"/>
              <a:tabLst>
                <a:tab pos="914400" algn="l"/>
                <a:tab pos="1371600" algn="l"/>
              </a:tabLst>
              <a:defRPr/>
            </a:pPr>
            <a:r>
              <a:rPr lang="en-US" sz="3200" dirty="0">
                <a:latin typeface="Cambria" pitchFamily="18" charset="0"/>
              </a:rPr>
              <a:t>Stir an audience’s emotions</a:t>
            </a:r>
          </a:p>
          <a:p>
            <a:pPr marL="1428750" indent="-514350">
              <a:buFont typeface="+mj-lt"/>
              <a:buAutoNum type="arabicPeriod"/>
              <a:tabLst>
                <a:tab pos="914400" algn="l"/>
                <a:tab pos="1371600" algn="l"/>
              </a:tabLst>
              <a:defRPr/>
            </a:pPr>
            <a:r>
              <a:rPr lang="en-US" sz="3200" dirty="0">
                <a:latin typeface="Cambria" pitchFamily="18" charset="0"/>
              </a:rPr>
              <a:t>Amuse an audience</a:t>
            </a:r>
          </a:p>
          <a:p>
            <a:pPr marL="1428750" indent="-514350">
              <a:buFont typeface="+mj-lt"/>
              <a:buAutoNum type="arabicPeriod"/>
              <a:tabLst>
                <a:tab pos="914400" algn="l"/>
                <a:tab pos="1371600" algn="l"/>
              </a:tabLst>
              <a:defRPr/>
            </a:pPr>
            <a:r>
              <a:rPr lang="en-US" sz="3200" dirty="0">
                <a:latin typeface="Cambria" pitchFamily="18" charset="0"/>
              </a:rPr>
              <a:t>Motivate or inspire audience  </a:t>
            </a: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endParaRPr lang="en-US" sz="3200" b="1" dirty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endParaRPr lang="en-US" sz="3200" b="1" dirty="0">
              <a:latin typeface="Cambria" pitchFamily="18" charset="0"/>
            </a:endParaRPr>
          </a:p>
          <a:p>
            <a:pPr>
              <a:defRPr/>
            </a:pPr>
            <a:endParaRPr lang="en-US" sz="2400" dirty="0">
              <a:latin typeface="Cambria" pitchFamily="18" charset="0"/>
            </a:endParaRPr>
          </a:p>
          <a:p>
            <a:pPr marL="1371600" indent="-1371600">
              <a:tabLst>
                <a:tab pos="914400" algn="l"/>
                <a:tab pos="137160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9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905000"/>
            <a:ext cx="5830887" cy="2362200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Be prepared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Be adaptive to the occasion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Be adaptive to audience 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Be mindful of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9176" y="12032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Keys to Special Occasion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625600"/>
            <a:ext cx="5739142" cy="4927600"/>
          </a:xfrm>
        </p:spPr>
        <p:txBody>
          <a:bodyPr/>
          <a:lstStyle/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Speeches of Introduction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Speeches of Presentation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Speeches of Acceptance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Speeches of Dedication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Toasts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Roasts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Eulogies 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Farewells</a:t>
            </a:r>
          </a:p>
          <a:p>
            <a:pPr marL="631825" indent="-571500"/>
            <a:endParaRPr lang="en-US" sz="36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Types of Ceremonial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2057400"/>
            <a:ext cx="5181600" cy="2862262"/>
          </a:xfrm>
        </p:spPr>
        <p:txBody>
          <a:bodyPr/>
          <a:lstStyle/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Goodwill Speeches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Public Relations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Justification Speeches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Speeches of Apology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Commencement </a:t>
            </a: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>
              <a:buFont typeface="Wingdings" pitchFamily="2" charset="2"/>
              <a:buChar char="Ø"/>
            </a:pPr>
            <a:endParaRPr lang="en-US" sz="4000" b="1" dirty="0">
              <a:latin typeface="Cambria" pitchFamily="18" charset="0"/>
            </a:endParaRPr>
          </a:p>
          <a:p>
            <a:pPr marL="60325" indent="0" algn="just">
              <a:buNone/>
            </a:pPr>
            <a:r>
              <a:rPr lang="en-US" sz="4000" b="1" dirty="0">
                <a:latin typeface="Cambria" pitchFamily="18" charset="0"/>
              </a:rPr>
              <a:t> </a:t>
            </a: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Types of Inspirational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2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200"/>
            <a:ext cx="8077200" cy="4525962"/>
          </a:xfrm>
        </p:spPr>
        <p:txBody>
          <a:bodyPr/>
          <a:lstStyle/>
          <a:p>
            <a:pPr marL="631825" indent="-571500">
              <a:buFont typeface="Arial" charset="0"/>
              <a:buChar char="•"/>
            </a:pPr>
            <a:r>
              <a:rPr lang="en-US" sz="3200" dirty="0">
                <a:latin typeface="Cambria" pitchFamily="18" charset="0"/>
              </a:rPr>
              <a:t>Delivered to set underlying tone of event</a:t>
            </a: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Summarizes </a:t>
            </a:r>
            <a:r>
              <a:rPr lang="en-US" sz="3200" dirty="0">
                <a:latin typeface="Cambria" pitchFamily="18" charset="0"/>
              </a:rPr>
              <a:t>core message of event  </a:t>
            </a: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Includes </a:t>
            </a:r>
            <a:r>
              <a:rPr lang="en-US" sz="3200" dirty="0">
                <a:latin typeface="Cambria" pitchFamily="18" charset="0"/>
              </a:rPr>
              <a:t>After Dinner and Motivational Speeches</a:t>
            </a:r>
          </a:p>
          <a:p>
            <a:pPr marL="631825" indent="-571500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 Keynote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798638"/>
            <a:ext cx="7086600" cy="4525962"/>
          </a:xfrm>
        </p:spPr>
        <p:txBody>
          <a:bodyPr/>
          <a:lstStyle/>
          <a:p>
            <a:pPr marL="631825" indent="-571500">
              <a:buFont typeface="Arial" charset="0"/>
              <a:buChar char="•"/>
            </a:pPr>
            <a:r>
              <a:rPr lang="en-US" sz="3200" dirty="0">
                <a:latin typeface="Cambria" pitchFamily="18" charset="0"/>
              </a:rPr>
              <a:t>Speeches designed to make people laugh (after a dinner)</a:t>
            </a: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Speeches</a:t>
            </a:r>
            <a:r>
              <a:rPr lang="en-US" sz="3200" dirty="0">
                <a:latin typeface="Cambria" pitchFamily="18" charset="0"/>
              </a:rPr>
              <a:t>, not stand-up comedy</a:t>
            </a: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Can </a:t>
            </a:r>
            <a:r>
              <a:rPr lang="en-US" sz="3200" dirty="0">
                <a:latin typeface="Cambria" pitchFamily="18" charset="0"/>
              </a:rPr>
              <a:t>use props </a:t>
            </a:r>
          </a:p>
          <a:p>
            <a:pPr marL="60325" indent="0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After Dinner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Speeches: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13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549</TotalTime>
  <Words>287</Words>
  <Application>Microsoft Macintosh PowerPoint</Application>
  <PresentationFormat>On-screen Show (4:3)</PresentationFormat>
  <Paragraphs>110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Calibri</vt:lpstr>
      <vt:lpstr>Cambria</vt:lpstr>
      <vt:lpstr>Garamond</vt:lpstr>
      <vt:lpstr>Lucida Sans Unicode</vt:lpstr>
      <vt:lpstr>Times New Roman</vt:lpstr>
      <vt:lpstr>Verdana</vt:lpstr>
      <vt:lpstr>Wingdings</vt:lpstr>
      <vt:lpstr>Wingdings 2</vt:lpstr>
      <vt:lpstr>Wingdings 3</vt:lpstr>
      <vt:lpstr>Arial</vt:lpstr>
      <vt:lpstr>Concourse</vt:lpstr>
      <vt:lpstr>Chapter 15:  Special Occasion Speaking </vt:lpstr>
      <vt:lpstr>Learning Objectives</vt:lpstr>
      <vt:lpstr>PowerPoint Presentation</vt:lpstr>
      <vt:lpstr>PowerPoint Presentation</vt:lpstr>
      <vt:lpstr> Keys to Special Occasion Speeches:</vt:lpstr>
      <vt:lpstr> Types of Ceremonial Speeches:</vt:lpstr>
      <vt:lpstr> Types of Inspirational Speeches: </vt:lpstr>
      <vt:lpstr> Keynote Speeches:</vt:lpstr>
      <vt:lpstr>  After Dinner Speeches: </vt:lpstr>
      <vt:lpstr>  Tips for After Dinner Speeches: </vt:lpstr>
      <vt:lpstr> Motivational Speeches: </vt:lpstr>
      <vt:lpstr> 4 Types of Motivational Speeches:</vt:lpstr>
      <vt:lpstr>Conclusion: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55</cp:revision>
  <dcterms:created xsi:type="dcterms:W3CDTF">2007-09-04T03:06:12Z</dcterms:created>
  <dcterms:modified xsi:type="dcterms:W3CDTF">2018-02-28T21:46:12Z</dcterms:modified>
  <cp:category/>
</cp:coreProperties>
</file>