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2"/>
  </p:notesMasterIdLst>
  <p:handoutMasterIdLst>
    <p:handoutMasterId r:id="rId13"/>
  </p:handoutMasterIdLst>
  <p:sldIdLst>
    <p:sldId id="261" r:id="rId2"/>
    <p:sldId id="257" r:id="rId3"/>
    <p:sldId id="270" r:id="rId4"/>
    <p:sldId id="262" r:id="rId5"/>
    <p:sldId id="263" r:id="rId6"/>
    <p:sldId id="268" r:id="rId7"/>
    <p:sldId id="267" r:id="rId8"/>
    <p:sldId id="269" r:id="rId9"/>
    <p:sldId id="272" r:id="rId10"/>
    <p:sldId id="271" r:id="rId11"/>
  </p:sldIdLst>
  <p:sldSz cx="9144000" cy="6858000" type="screen4x3"/>
  <p:notesSz cx="7086600" cy="9429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43"/>
  </p:normalViewPr>
  <p:slideViewPr>
    <p:cSldViewPr>
      <p:cViewPr>
        <p:scale>
          <a:sx n="63" d="100"/>
          <a:sy n="63" d="100"/>
        </p:scale>
        <p:origin x="1296" y="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9A0C3-9B2A-294C-9A90-A9689D860AC6}" type="datetime1">
              <a:rPr lang="en-US" smtClean="0"/>
              <a:t>2/28/18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D0DD8-C7BF-5846-9810-F5510EBF7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73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68C89-3CCA-C54B-9550-FCC4176A7334}" type="datetime1">
              <a:rPr lang="en-US" smtClean="0"/>
              <a:t>2/28/18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8025"/>
            <a:ext cx="4714875" cy="35353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79925"/>
            <a:ext cx="5670550" cy="42433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B7532-C982-124A-B3F3-ABDE9C49F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557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B7532-C982-124A-B3F3-ABDE9C49FA8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B7532-C982-124A-B3F3-ABDE9C49FA8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B7532-C982-124A-B3F3-ABDE9C49FA8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A3F7A5A-7737-42C6-8867-023BA65D9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C74ED-F374-4E41-AE4A-0F01925A9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2715E-9A73-422E-9F9B-7A2E8D7C4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E80C7-82CF-4C62-9222-C570EBCAF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B87D2F-8959-4B39-929C-BA0E6EEBE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D30921-B889-4F69-A7E3-A80A08126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1AF562-2AC0-4B64-B930-9A92F3159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7310E1-2718-4148-B7FA-124B50A32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FBE57-44C1-4874-900F-ABA6722EB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89F35B-8052-4139-A8B3-BE9871481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34F991E-AF9B-429F-A24E-2C34800A6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4825CF7-55AD-4966-AEC9-B2F2E3316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2" r:id="rId2"/>
    <p:sldLayoutId id="2147483687" r:id="rId3"/>
    <p:sldLayoutId id="2147483688" r:id="rId4"/>
    <p:sldLayoutId id="2147483689" r:id="rId5"/>
    <p:sldLayoutId id="2147483690" r:id="rId6"/>
    <p:sldLayoutId id="2147483683" r:id="rId7"/>
    <p:sldLayoutId id="2147483691" r:id="rId8"/>
    <p:sldLayoutId id="2147483692" r:id="rId9"/>
    <p:sldLayoutId id="2147483684" r:id="rId10"/>
    <p:sldLayoutId id="214748368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7772400" cy="609601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u="sng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Chapter </a:t>
            </a:r>
            <a:r>
              <a:rPr lang="en-US" sz="4000" u="sng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:  </a:t>
            </a: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/>
            </a:r>
            <a:b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</a:b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Ethics</a:t>
            </a:r>
            <a:endParaRPr lang="en-US" sz="4000" dirty="0">
              <a:solidFill>
                <a:srgbClr val="0000FF"/>
              </a:solidFill>
              <a:effectLst/>
              <a:latin typeface="Garamond"/>
              <a:cs typeface="Garamond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057400"/>
            <a:ext cx="7010400" cy="3946177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2200" y="2362200"/>
            <a:ext cx="8077200" cy="5148262"/>
          </a:xfrm>
        </p:spPr>
        <p:txBody>
          <a:bodyPr/>
          <a:lstStyle/>
          <a:p>
            <a:pPr marL="803275" indent="-742950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Listening versus hearing</a:t>
            </a:r>
          </a:p>
          <a:p>
            <a:pPr marL="803275" indent="-742950">
              <a:lnSpc>
                <a:spcPct val="50000"/>
              </a:lnSpc>
              <a:buFont typeface="+mj-lt"/>
              <a:buAutoNum type="arabicPeriod"/>
            </a:pPr>
            <a:endParaRPr lang="en-US" sz="3200" dirty="0" smtClean="0">
              <a:latin typeface="Cambria" pitchFamily="18" charset="0"/>
            </a:endParaRPr>
          </a:p>
          <a:p>
            <a:pPr marL="803275" indent="-742950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Develop Ethical Listening Skills</a:t>
            </a:r>
          </a:p>
          <a:p>
            <a:pPr marL="1374775" indent="-742950">
              <a:buFont typeface="Arial" charset="0"/>
              <a:buChar char="•"/>
            </a:pPr>
            <a:r>
              <a:rPr lang="en-US" sz="3200" dirty="0" smtClean="0">
                <a:latin typeface="Cambria" pitchFamily="18" charset="0"/>
              </a:rPr>
              <a:t>Listening posture</a:t>
            </a:r>
          </a:p>
          <a:p>
            <a:pPr marL="1374775" indent="-742950">
              <a:buFont typeface="Arial" charset="0"/>
              <a:buChar char="•"/>
            </a:pPr>
            <a:r>
              <a:rPr lang="en-US" sz="3200" dirty="0" smtClean="0">
                <a:latin typeface="Cambria" pitchFamily="18" charset="0"/>
              </a:rPr>
              <a:t>Ethical Feedback   </a:t>
            </a:r>
            <a:endParaRPr lang="en-US" sz="3200" dirty="0">
              <a:solidFill>
                <a:schemeClr val="accent4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Ethical Listening: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382000" cy="4343400"/>
          </a:xfrm>
        </p:spPr>
        <p:txBody>
          <a:bodyPr>
            <a:normAutofit/>
          </a:bodyPr>
          <a:lstStyle/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b="1" i="1" dirty="0" smtClean="0">
                <a:solidFill>
                  <a:srgbClr val="000000"/>
                </a:solidFill>
                <a:latin typeface="Cambria"/>
                <a:cs typeface="Cambria"/>
              </a:rPr>
              <a:t>After reading your chapter, you </a:t>
            </a:r>
            <a:r>
              <a:rPr lang="en-US" sz="2800" b="1" i="1" dirty="0">
                <a:solidFill>
                  <a:srgbClr val="000000"/>
                </a:solidFill>
                <a:latin typeface="Cambria"/>
                <a:cs typeface="Cambria"/>
              </a:rPr>
              <a:t>will be able to</a:t>
            </a:r>
            <a:r>
              <a:rPr lang="en-US" sz="2800" b="1" i="1" dirty="0" smtClean="0">
                <a:solidFill>
                  <a:srgbClr val="000000"/>
                </a:solidFill>
                <a:latin typeface="Cambria"/>
                <a:cs typeface="Cambria"/>
              </a:rPr>
              <a:t>: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b="1" i="1" dirty="0">
              <a:solidFill>
                <a:schemeClr val="bg2">
                  <a:lumMod val="50000"/>
                </a:schemeClr>
              </a:solidFill>
              <a:latin typeface="Cambria"/>
              <a:cs typeface="Cambria"/>
            </a:endParaRPr>
          </a:p>
          <a:p>
            <a:pPr marL="624078" indent="-514350" fontAlgn="auto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>
                <a:latin typeface="Cambria"/>
                <a:cs typeface="Cambria"/>
              </a:rPr>
              <a:t>Define ethics and explain why ethics are important in public speaking.</a:t>
            </a:r>
          </a:p>
          <a:p>
            <a:pPr marL="624078" indent="-514350" fontAlgn="auto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>
                <a:latin typeface="Cambria"/>
                <a:cs typeface="Cambria"/>
              </a:rPr>
              <a:t>Differentiate between morality an ethical dilemmas.</a:t>
            </a:r>
          </a:p>
          <a:p>
            <a:pPr marL="624078" indent="-514350" fontAlgn="auto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>
                <a:latin typeface="Cambria"/>
                <a:cs typeface="Cambria"/>
              </a:rPr>
              <a:t>Identify the three types of plagiarism and determine how to avoid them.</a:t>
            </a:r>
          </a:p>
          <a:p>
            <a:pPr marL="624078" indent="-514350" fontAlgn="auto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>
                <a:latin typeface="Cambria"/>
                <a:cs typeface="Cambria"/>
              </a:rPr>
              <a:t>Explain how to cite sources in written and oral speech materials.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n-US" sz="2800" dirty="0">
              <a:latin typeface="Times New Roman" pitchFamily="18" charset="0"/>
            </a:endParaRP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Learning Objectives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382000" cy="4343400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b="1" i="1" dirty="0" smtClean="0">
                <a:solidFill>
                  <a:srgbClr val="000000"/>
                </a:solidFill>
                <a:latin typeface="Cambria"/>
                <a:cs typeface="Cambria"/>
              </a:rPr>
              <a:t>After reading your chapter, you </a:t>
            </a:r>
            <a:r>
              <a:rPr lang="en-US" sz="2800" b="1" i="1" dirty="0">
                <a:solidFill>
                  <a:srgbClr val="000000"/>
                </a:solidFill>
                <a:latin typeface="Cambria"/>
                <a:cs typeface="Cambria"/>
              </a:rPr>
              <a:t>will be able to</a:t>
            </a:r>
            <a:r>
              <a:rPr lang="en-US" sz="2800" b="1" i="1" dirty="0" smtClean="0">
                <a:solidFill>
                  <a:srgbClr val="000000"/>
                </a:solidFill>
                <a:latin typeface="Cambria"/>
                <a:cs typeface="Cambria"/>
              </a:rPr>
              <a:t>: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b="1" i="1" dirty="0">
              <a:solidFill>
                <a:schemeClr val="bg2">
                  <a:lumMod val="50000"/>
                </a:schemeClr>
              </a:solidFill>
              <a:latin typeface="Cambria"/>
              <a:cs typeface="Cambria"/>
            </a:endParaRPr>
          </a:p>
          <a:p>
            <a:pPr marL="624078" indent="-514350" fontAlgn="auto">
              <a:lnSpc>
                <a:spcPct val="90000"/>
              </a:lnSpc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sz="2800" dirty="0" smtClean="0">
                <a:latin typeface="Times New Roman" pitchFamily="18" charset="0"/>
              </a:rPr>
              <a:t>Develop responsible language use by avoiding hate language and using inclusive language.</a:t>
            </a:r>
          </a:p>
          <a:p>
            <a:pPr marL="624078" indent="-514350" fontAlgn="auto">
              <a:lnSpc>
                <a:spcPct val="90000"/>
              </a:lnSpc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sz="2800" dirty="0" smtClean="0">
                <a:latin typeface="Times New Roman" pitchFamily="18" charset="0"/>
              </a:rPr>
              <a:t>Use a speech platform to promote diversity, raise social awareness, and understand free speech.</a:t>
            </a:r>
          </a:p>
          <a:p>
            <a:pPr marL="624078" indent="-514350" fontAlgn="auto">
              <a:lnSpc>
                <a:spcPct val="90000"/>
              </a:lnSpc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sz="2800" dirty="0" smtClean="0">
                <a:latin typeface="Times New Roman" pitchFamily="18" charset="0"/>
              </a:rPr>
              <a:t>Employ ethical listening by readying both mind and body to avoid distractions.</a:t>
            </a:r>
          </a:p>
          <a:p>
            <a:pPr marL="624078" indent="-514350" fontAlgn="auto">
              <a:lnSpc>
                <a:spcPct val="90000"/>
              </a:lnSpc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sz="2800" dirty="0" smtClean="0">
                <a:latin typeface="Times New Roman" pitchFamily="18" charset="0"/>
              </a:rPr>
              <a:t>Develop patterns of ethical feedback through praise and constructive criticism.</a:t>
            </a:r>
          </a:p>
          <a:p>
            <a:pPr marL="624078" indent="-514350" fontAlgn="auto">
              <a:lnSpc>
                <a:spcPct val="90000"/>
              </a:lnSpc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sz="2800" dirty="0" smtClean="0">
                <a:latin typeface="Times New Roman" pitchFamily="18" charset="0"/>
              </a:rPr>
              <a:t>Apply ethical communication skills to public speaking situations.</a:t>
            </a:r>
          </a:p>
          <a:p>
            <a:pPr marL="109728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US" sz="2800" dirty="0">
              <a:latin typeface="Times New Roman" pitchFamily="18" charset="0"/>
            </a:endParaRP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Learning Objectives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4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570667"/>
            <a:ext cx="8458200" cy="56015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Defining Ethics:</a:t>
            </a:r>
            <a:endParaRPr lang="en-US" sz="40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pPr marL="866775">
              <a:defRPr/>
            </a:pPr>
            <a:endParaRPr lang="en-US" sz="2400" dirty="0">
              <a:latin typeface="Cambria" pitchFamily="18" charset="0"/>
            </a:endParaRPr>
          </a:p>
          <a:p>
            <a:pPr marL="625475" indent="-625475">
              <a:tabLst>
                <a:tab pos="523875" algn="l"/>
                <a:tab pos="565150" algn="l"/>
                <a:tab pos="1828800" algn="l"/>
              </a:tabLst>
              <a:defRPr/>
            </a:pPr>
            <a:r>
              <a:rPr lang="en-US" sz="3000" b="1" dirty="0" smtClean="0">
                <a:latin typeface="Cambria" pitchFamily="18" charset="0"/>
              </a:rPr>
              <a:t>	</a:t>
            </a:r>
            <a:r>
              <a:rPr lang="en-US" sz="3000" i="1" dirty="0" smtClean="0">
                <a:latin typeface="Cambria" pitchFamily="18" charset="0"/>
              </a:rPr>
              <a:t> “Ethics is knowing the difference between what you have a right to do wand what is right to do” – </a:t>
            </a:r>
            <a:r>
              <a:rPr lang="en-US" sz="3000" dirty="0" smtClean="0">
                <a:latin typeface="Cambria" pitchFamily="18" charset="0"/>
              </a:rPr>
              <a:t>Potter Stewart</a:t>
            </a:r>
            <a:endParaRPr lang="en-US" sz="3000" dirty="0">
              <a:latin typeface="Cambria" pitchFamily="18" charset="0"/>
            </a:endParaRPr>
          </a:p>
          <a:p>
            <a:pPr marL="625475" indent="-625475">
              <a:tabLst>
                <a:tab pos="523875" algn="l"/>
                <a:tab pos="565150" algn="l"/>
                <a:tab pos="1828800" algn="l"/>
              </a:tabLst>
              <a:defRPr/>
            </a:pPr>
            <a:r>
              <a:rPr lang="en-US" sz="2400" dirty="0">
                <a:latin typeface="Cambria" pitchFamily="18" charset="0"/>
              </a:rPr>
              <a:t>	</a:t>
            </a:r>
            <a:endParaRPr lang="en-US" sz="2400" dirty="0" smtClean="0">
              <a:latin typeface="Cambria" pitchFamily="18" charset="0"/>
            </a:endParaRPr>
          </a:p>
          <a:p>
            <a:pPr marL="625475" indent="-625475">
              <a:tabLst>
                <a:tab pos="523875" algn="l"/>
                <a:tab pos="565150" algn="l"/>
                <a:tab pos="1828800" algn="l"/>
              </a:tabLst>
              <a:defRPr/>
            </a:pPr>
            <a:r>
              <a:rPr lang="en-US" sz="2400" dirty="0">
                <a:latin typeface="Cambria" pitchFamily="18" charset="0"/>
              </a:rPr>
              <a:t>	</a:t>
            </a:r>
            <a:r>
              <a:rPr lang="en-US" sz="3000" i="1" dirty="0" smtClean="0">
                <a:latin typeface="Cambria" pitchFamily="18" charset="0"/>
              </a:rPr>
              <a:t>“Ethical communication is fundamental to responsible thinking, decision making, and the development of relationships and communities within and </a:t>
            </a:r>
            <a:r>
              <a:rPr lang="en-US" sz="3000" i="1" dirty="0" err="1" smtClean="0">
                <a:latin typeface="Cambria" pitchFamily="18" charset="0"/>
              </a:rPr>
              <a:t>acreoss</a:t>
            </a:r>
            <a:r>
              <a:rPr lang="en-US" sz="3000" i="1" dirty="0" smtClean="0">
                <a:latin typeface="Cambria" pitchFamily="18" charset="0"/>
              </a:rPr>
              <a:t> contexts, cultures, channels, and media” – </a:t>
            </a:r>
            <a:r>
              <a:rPr lang="en-US" sz="3000" dirty="0" smtClean="0">
                <a:latin typeface="Cambria" pitchFamily="18" charset="0"/>
              </a:rPr>
              <a:t>NCA Credo of Ethical Communication</a:t>
            </a:r>
            <a:endParaRPr lang="en-US" sz="30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8469" y="2078038"/>
            <a:ext cx="8382000" cy="4330700"/>
          </a:xfrm>
        </p:spPr>
        <p:txBody>
          <a:bodyPr/>
          <a:lstStyle/>
          <a:p>
            <a:pPr marL="574675" indent="-514350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Poor decision making</a:t>
            </a:r>
          </a:p>
          <a:p>
            <a:pPr marL="574675" indent="-514350">
              <a:buFont typeface="+mj-lt"/>
              <a:buAutoNum type="arabicPeriod"/>
            </a:pPr>
            <a:endParaRPr lang="en-US" sz="3200" dirty="0">
              <a:latin typeface="Cambria" pitchFamily="18" charset="0"/>
            </a:endParaRPr>
          </a:p>
          <a:p>
            <a:pPr marL="574675" indent="-514350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Lack of respect for self or others</a:t>
            </a:r>
          </a:p>
          <a:p>
            <a:pPr marL="574675" indent="-514350">
              <a:buFont typeface="+mj-lt"/>
              <a:buAutoNum type="arabicPeriod"/>
            </a:pPr>
            <a:endParaRPr lang="en-US" sz="3200" dirty="0">
              <a:latin typeface="Cambria" pitchFamily="18" charset="0"/>
            </a:endParaRPr>
          </a:p>
          <a:p>
            <a:pPr marL="574675" indent="-514350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Threatening the well-being of self or society</a:t>
            </a:r>
          </a:p>
          <a:p>
            <a:pPr marL="403225" indent="-342900" algn="just">
              <a:buFont typeface="Wingdings" charset="2"/>
              <a:buChar char="ü"/>
            </a:pPr>
            <a:endParaRPr lang="en-US" sz="28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1143000"/>
          </a:xfrm>
        </p:spPr>
        <p:txBody>
          <a:bodyPr>
            <a:noAutofit/>
          </a:bodyPr>
          <a:lstStyle/>
          <a:p>
            <a:r>
              <a:rPr lang="en-US" sz="4000" smtClean="0">
                <a:solidFill>
                  <a:srgbClr val="000000"/>
                </a:solidFill>
                <a:effectLst/>
                <a:latin typeface="Cambria" pitchFamily="18" charset="0"/>
              </a:rPr>
              <a:t>Unethical Communication Leads to: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4993" y="2179638"/>
            <a:ext cx="8077200" cy="4525962"/>
          </a:xfrm>
        </p:spPr>
        <p:txBody>
          <a:bodyPr/>
          <a:lstStyle/>
          <a:p>
            <a:pPr marL="60325" indent="0" algn="just">
              <a:buNone/>
            </a:pPr>
            <a:r>
              <a:rPr lang="en-US" sz="3200" dirty="0" smtClean="0">
                <a:latin typeface="Cambria" pitchFamily="18" charset="0"/>
              </a:rPr>
              <a:t>Ethos, or credibility, embodies good sense and good will, but also good morals.</a:t>
            </a:r>
          </a:p>
          <a:p>
            <a:pPr marL="60325" indent="0" algn="just">
              <a:buNone/>
            </a:pPr>
            <a:endParaRPr lang="en-US" sz="3200" dirty="0">
              <a:latin typeface="Cambria" pitchFamily="18" charset="0"/>
            </a:endParaRPr>
          </a:p>
          <a:p>
            <a:pPr marL="60325" indent="0" algn="just">
              <a:buNone/>
            </a:pPr>
            <a:r>
              <a:rPr lang="en-US" sz="3200" i="1" dirty="0" smtClean="0">
                <a:solidFill>
                  <a:srgbClr val="000000"/>
                </a:solidFill>
                <a:latin typeface="Cambria" pitchFamily="18" charset="0"/>
              </a:rPr>
              <a:t>“Moral </a:t>
            </a:r>
            <a:r>
              <a:rPr lang="en-US" sz="3200" i="1" dirty="0" smtClean="0">
                <a:solidFill>
                  <a:srgbClr val="000000"/>
                </a:solidFill>
                <a:latin typeface="Cambria" pitchFamily="18" charset="0"/>
              </a:rPr>
              <a:t>excellence comes about as a result of habit.  We become just by doing just acts, temperate by doing </a:t>
            </a:r>
            <a:r>
              <a:rPr lang="en-US" sz="3200" i="1" dirty="0" smtClean="0">
                <a:solidFill>
                  <a:srgbClr val="000000"/>
                </a:solidFill>
                <a:latin typeface="Cambria" pitchFamily="18" charset="0"/>
              </a:rPr>
              <a:t>temperate </a:t>
            </a:r>
            <a:r>
              <a:rPr lang="en-US" sz="3200" i="1" dirty="0" smtClean="0">
                <a:solidFill>
                  <a:srgbClr val="000000"/>
                </a:solidFill>
                <a:latin typeface="Cambria" pitchFamily="18" charset="0"/>
              </a:rPr>
              <a:t>acts, brave by </a:t>
            </a:r>
            <a:r>
              <a:rPr lang="en-US" sz="3200" i="1" dirty="0" smtClean="0">
                <a:solidFill>
                  <a:srgbClr val="000000"/>
                </a:solidFill>
                <a:latin typeface="Cambria" pitchFamily="18" charset="0"/>
              </a:rPr>
              <a:t>doing </a:t>
            </a:r>
            <a:r>
              <a:rPr lang="en-US" sz="3200" i="1" dirty="0" smtClean="0">
                <a:solidFill>
                  <a:srgbClr val="000000"/>
                </a:solidFill>
                <a:latin typeface="Cambria" pitchFamily="18" charset="0"/>
              </a:rPr>
              <a:t>brave acts.”  </a:t>
            </a:r>
            <a:r>
              <a:rPr lang="en-US" sz="3200" dirty="0" smtClean="0">
                <a:solidFill>
                  <a:srgbClr val="000000"/>
                </a:solidFill>
                <a:latin typeface="Cambria" pitchFamily="18" charset="0"/>
              </a:rPr>
              <a:t>- Aristotle</a:t>
            </a:r>
            <a:endParaRPr lang="en-US" sz="3200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83820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Morality &amp; Ethical Principles: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0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951038"/>
            <a:ext cx="8077200" cy="4525962"/>
          </a:xfrm>
        </p:spPr>
        <p:txBody>
          <a:bodyPr/>
          <a:lstStyle/>
          <a:p>
            <a:pPr marL="631825" indent="-571500" algn="just">
              <a:buFont typeface="Arial" charset="0"/>
              <a:buChar char="•"/>
            </a:pPr>
            <a:r>
              <a:rPr lang="en-US" sz="2800" dirty="0" smtClean="0">
                <a:latin typeface="Cambria" pitchFamily="18" charset="0"/>
              </a:rPr>
              <a:t>MORALITY is the process of discerning between right and wrong</a:t>
            </a:r>
            <a:r>
              <a:rPr lang="en-US" sz="2800" dirty="0" smtClean="0">
                <a:latin typeface="Cambria" pitchFamily="18" charset="0"/>
              </a:rPr>
              <a:t>.”</a:t>
            </a:r>
            <a:endParaRPr lang="en-US" sz="2800" dirty="0">
              <a:latin typeface="Cambria" pitchFamily="18" charset="0"/>
            </a:endParaRPr>
          </a:p>
          <a:p>
            <a:pPr marL="403225" indent="-342900" algn="just">
              <a:buFont typeface="Arial" charset="0"/>
              <a:buChar char="•"/>
            </a:pPr>
            <a:endParaRPr lang="en-US" sz="2800" dirty="0" smtClean="0">
              <a:latin typeface="Cambria" pitchFamily="18" charset="0"/>
            </a:endParaRPr>
          </a:p>
          <a:p>
            <a:pPr marL="631825" indent="-571500" algn="just">
              <a:buFont typeface="Arial" charset="0"/>
              <a:buChar char="•"/>
            </a:pPr>
            <a:r>
              <a:rPr lang="en-US" sz="2800" dirty="0" smtClean="0">
                <a:latin typeface="Cambria" pitchFamily="18" charset="0"/>
              </a:rPr>
              <a:t>ETHICS </a:t>
            </a:r>
            <a:r>
              <a:rPr lang="en-US" sz="2800" dirty="0" smtClean="0">
                <a:latin typeface="Cambria" pitchFamily="18" charset="0"/>
              </a:rPr>
              <a:t>involves </a:t>
            </a:r>
            <a:r>
              <a:rPr lang="en-US" sz="2800" dirty="0" smtClean="0">
                <a:latin typeface="Cambria" pitchFamily="18" charset="0"/>
              </a:rPr>
              <a:t>making decisions about right ad wrong within a dilemma</a:t>
            </a:r>
            <a:r>
              <a:rPr lang="en-US" sz="2800" dirty="0" smtClean="0">
                <a:latin typeface="Cambria" pitchFamily="18" charset="0"/>
              </a:rPr>
              <a:t>.</a:t>
            </a:r>
            <a:endParaRPr lang="en-US" sz="2800" dirty="0" smtClean="0">
              <a:latin typeface="Cambria" pitchFamily="18" charset="0"/>
            </a:endParaRPr>
          </a:p>
          <a:p>
            <a:pPr marL="631825" indent="-571500" algn="just">
              <a:buFont typeface="Wingdings" charset="2"/>
              <a:buChar char="v"/>
            </a:pPr>
            <a:endParaRPr lang="en-US" sz="2800" dirty="0">
              <a:latin typeface="Cambria" pitchFamily="18" charset="0"/>
            </a:endParaRPr>
          </a:p>
          <a:p>
            <a:pPr marL="60325" indent="0" algn="just">
              <a:buNone/>
            </a:pPr>
            <a:r>
              <a:rPr lang="en-US" sz="2800" dirty="0" smtClean="0">
                <a:solidFill>
                  <a:srgbClr val="000000"/>
                </a:solidFill>
                <a:latin typeface="Cambria" pitchFamily="18" charset="0"/>
              </a:rPr>
              <a:t>As a speaker, we face ethical choices when we are faced with the moral dilemma of what to present.</a:t>
            </a:r>
          </a:p>
          <a:p>
            <a:pPr marL="631825" indent="-571500" algn="just">
              <a:buFont typeface="Wingdings" charset="2"/>
              <a:buChar char="v"/>
            </a:pPr>
            <a:endParaRPr lang="en-US" sz="4000" b="1" dirty="0">
              <a:latin typeface="Cambria" pitchFamily="18" charset="0"/>
            </a:endParaRPr>
          </a:p>
          <a:p>
            <a:pPr marL="60325" indent="0" algn="just">
              <a:buNone/>
            </a:pPr>
            <a:endParaRPr lang="en-US" sz="40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Ethics &amp; Ethical Standards: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2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2949" y="2209800"/>
            <a:ext cx="8077200" cy="5148262"/>
          </a:xfrm>
        </p:spPr>
        <p:txBody>
          <a:bodyPr/>
          <a:lstStyle/>
          <a:p>
            <a:pPr marL="803275" indent="-742950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Decide When to Cite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Cite Sources Properly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Understand Paraphrasing </a:t>
            </a:r>
            <a:r>
              <a:rPr lang="en-US" sz="3200" dirty="0" smtClean="0">
                <a:latin typeface="Cambria" pitchFamily="18" charset="0"/>
              </a:rPr>
              <a:t>&amp;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smtClean="0">
                <a:latin typeface="Cambria" pitchFamily="18" charset="0"/>
              </a:rPr>
              <a:t>Quotations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Develop Accurate Citations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Set Responsible Speech Goals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Promote Diversity</a:t>
            </a:r>
          </a:p>
          <a:p>
            <a:pPr marL="631825" indent="-571500">
              <a:buFont typeface="Wingdings" charset="2"/>
              <a:buChar char="v"/>
            </a:pPr>
            <a:endParaRPr lang="en-US" sz="4000" b="1" dirty="0" smtClean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Ethical Speaking: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5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2286000"/>
            <a:ext cx="8077200" cy="5148262"/>
          </a:xfrm>
        </p:spPr>
        <p:txBody>
          <a:bodyPr/>
          <a:lstStyle/>
          <a:p>
            <a:pPr marL="803275" indent="-742950">
              <a:buAutoNum type="arabicPeriod"/>
            </a:pPr>
            <a:r>
              <a:rPr lang="en-US" sz="3200" dirty="0" smtClean="0">
                <a:latin typeface="Cambria" pitchFamily="18" charset="0"/>
              </a:rPr>
              <a:t>Promote Diversity</a:t>
            </a:r>
          </a:p>
          <a:p>
            <a:pPr marL="803275" indent="-742950">
              <a:buAutoNum type="arabicPeriod"/>
            </a:pPr>
            <a:r>
              <a:rPr lang="en-US" sz="3200" dirty="0" smtClean="0">
                <a:latin typeface="Cambria" pitchFamily="18" charset="0"/>
              </a:rPr>
              <a:t>Use Inclusive Language</a:t>
            </a:r>
          </a:p>
          <a:p>
            <a:pPr marL="803275" indent="-742950">
              <a:buAutoNum type="arabicPeriod"/>
            </a:pPr>
            <a:r>
              <a:rPr lang="en-US" sz="3200" dirty="0" smtClean="0">
                <a:latin typeface="Cambria" pitchFamily="18" charset="0"/>
              </a:rPr>
              <a:t>Avoid Hate Speech</a:t>
            </a:r>
          </a:p>
          <a:p>
            <a:pPr marL="803275" indent="-742950">
              <a:buAutoNum type="arabicPeriod"/>
            </a:pPr>
            <a:r>
              <a:rPr lang="en-US" sz="3200" dirty="0" smtClean="0">
                <a:latin typeface="Cambria" pitchFamily="18" charset="0"/>
              </a:rPr>
              <a:t>Raise Social Awareness</a:t>
            </a:r>
          </a:p>
          <a:p>
            <a:pPr marL="803275" indent="-742950">
              <a:buAutoNum type="arabicPeriod"/>
            </a:pPr>
            <a:r>
              <a:rPr lang="en-US" sz="3200" dirty="0" smtClean="0">
                <a:latin typeface="Cambria" pitchFamily="18" charset="0"/>
              </a:rPr>
              <a:t>Employ Respectful Free Speech</a:t>
            </a:r>
          </a:p>
          <a:p>
            <a:pPr marL="60325" indent="0">
              <a:buNone/>
            </a:pPr>
            <a:endParaRPr lang="en-US" sz="4000" b="1" dirty="0" smtClean="0">
              <a:latin typeface="Cambr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228600" y="685800"/>
            <a:ext cx="86868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algn="ctr" eaLnBrk="1" hangingPunct="1"/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Set Responsible Speech Goals: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51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0">
      <a:dk1>
        <a:srgbClr val="0000FF"/>
      </a:dk1>
      <a:lt1>
        <a:sysClr val="window" lastClr="FFFFFF"/>
      </a:lt1>
      <a:dk2>
        <a:srgbClr val="464646"/>
      </a:dk2>
      <a:lt2>
        <a:srgbClr val="DEF5FA"/>
      </a:lt2>
      <a:accent1>
        <a:srgbClr val="0000F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540</TotalTime>
  <Words>334</Words>
  <Application>Microsoft Macintosh PowerPoint</Application>
  <PresentationFormat>On-screen Show (4:3)</PresentationFormat>
  <Paragraphs>68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Calibri</vt:lpstr>
      <vt:lpstr>Cambria</vt:lpstr>
      <vt:lpstr>Garamond</vt:lpstr>
      <vt:lpstr>Lucida Sans Unicode</vt:lpstr>
      <vt:lpstr>Times New Roman</vt:lpstr>
      <vt:lpstr>Verdana</vt:lpstr>
      <vt:lpstr>Wingdings</vt:lpstr>
      <vt:lpstr>Wingdings 2</vt:lpstr>
      <vt:lpstr>Wingdings 3</vt:lpstr>
      <vt:lpstr>Arial</vt:lpstr>
      <vt:lpstr>Concourse</vt:lpstr>
      <vt:lpstr>Chapter 2:   Ethics</vt:lpstr>
      <vt:lpstr>Learning Objectives</vt:lpstr>
      <vt:lpstr>Learning Objectives</vt:lpstr>
      <vt:lpstr>PowerPoint Presentation</vt:lpstr>
      <vt:lpstr>Unethical Communication Leads to:</vt:lpstr>
      <vt:lpstr>Morality &amp; Ethical Principles:</vt:lpstr>
      <vt:lpstr>Ethics &amp; Ethical Standards:</vt:lpstr>
      <vt:lpstr>Ethical Speaking:</vt:lpstr>
      <vt:lpstr>PowerPoint Presentation</vt:lpstr>
      <vt:lpstr>Ethical Listening:</vt:lpstr>
    </vt:vector>
  </TitlesOfParts>
  <Manager/>
  <Company>Home</Company>
  <LinksUpToDate>false</LinksUpToDate>
  <SharedDoc>false</SharedDoc>
  <HyperlinkBase/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TRANSACTIONAL VIEW OF COMMUNICATION</dc:title>
  <dc:subject/>
  <dc:creator>Victoria</dc:creator>
  <cp:keywords/>
  <dc:description/>
  <cp:lastModifiedBy>Microsoft Office User</cp:lastModifiedBy>
  <cp:revision>38</cp:revision>
  <dcterms:created xsi:type="dcterms:W3CDTF">2007-09-04T03:06:12Z</dcterms:created>
  <dcterms:modified xsi:type="dcterms:W3CDTF">2018-02-28T20:43:31Z</dcterms:modified>
  <cp:category/>
</cp:coreProperties>
</file>