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61" r:id="rId2"/>
    <p:sldId id="257" r:id="rId3"/>
    <p:sldId id="262" r:id="rId4"/>
    <p:sldId id="270" r:id="rId5"/>
    <p:sldId id="263" r:id="rId6"/>
    <p:sldId id="268" r:id="rId7"/>
    <p:sldId id="267" r:id="rId8"/>
    <p:sldId id="269" r:id="rId9"/>
    <p:sldId id="271" r:id="rId10"/>
    <p:sldId id="272" r:id="rId11"/>
    <p:sldId id="274" r:id="rId12"/>
    <p:sldId id="275" r:id="rId13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>
      <p:cViewPr varScale="1">
        <p:scale>
          <a:sx n="90" d="100"/>
          <a:sy n="90" d="100"/>
        </p:scale>
        <p:origin x="5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42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6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6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B7532-C982-124A-B3F3-ABDE9C49FA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772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</a:t>
            </a:r>
            <a:r>
              <a:rPr lang="en-US" sz="4000" u="sng" dirty="0">
                <a:solidFill>
                  <a:srgbClr val="0000FF"/>
                </a:solidFill>
                <a:effectLst/>
                <a:latin typeface="Garamond"/>
                <a:cs typeface="Garamond"/>
              </a:rPr>
              <a:t>4</a:t>
            </a:r>
            <a:r>
              <a:rPr lang="en-US" sz="4000" dirty="0">
                <a:solidFill>
                  <a:srgbClr val="0000FF"/>
                </a:solidFill>
                <a:effectLst/>
                <a:latin typeface="Garamond"/>
                <a:cs typeface="Garamond"/>
              </a:rPr>
              <a:t>:  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/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Listening </a:t>
            </a:r>
            <a:r>
              <a:rPr lang="en-US" sz="4000" dirty="0">
                <a:solidFill>
                  <a:srgbClr val="0000FF"/>
                </a:solidFill>
                <a:effectLst/>
                <a:latin typeface="Garamond"/>
                <a:cs typeface="Garamond"/>
              </a:rPr>
              <a:t>Effectively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3613F8E-C790-5742-83A9-7EB97813B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14600"/>
            <a:ext cx="7086600" cy="35433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027238"/>
            <a:ext cx="8077200" cy="4525962"/>
          </a:xfrm>
        </p:spPr>
        <p:txBody>
          <a:bodyPr/>
          <a:lstStyle/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>
                <a:latin typeface="Cambria" pitchFamily="18" charset="0"/>
              </a:rPr>
              <a:t>Nonverbal (Listener’s lean)</a:t>
            </a: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Verbal </a:t>
            </a:r>
            <a:r>
              <a:rPr lang="en-US" sz="3200" dirty="0">
                <a:latin typeface="Cambria" pitchFamily="18" charset="0"/>
              </a:rPr>
              <a:t>Feedback </a:t>
            </a:r>
            <a:r>
              <a:rPr lang="en-US" sz="3200" dirty="0" smtClean="0">
                <a:latin typeface="Cambria" pitchFamily="18" charset="0"/>
              </a:rPr>
              <a:t>(Ask </a:t>
            </a:r>
            <a:r>
              <a:rPr lang="en-US" sz="3200" dirty="0">
                <a:latin typeface="Cambria" pitchFamily="18" charset="0"/>
              </a:rPr>
              <a:t>questions) </a:t>
            </a: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Providing Speaker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Feedback: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7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9700" y="1828800"/>
            <a:ext cx="6324600" cy="4525962"/>
          </a:xfrm>
        </p:spPr>
        <p:txBody>
          <a:bodyPr/>
          <a:lstStyle/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Write for the ear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Appeal to intrinsic motivation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Use active voice, repetition, </a:t>
            </a:r>
            <a:r>
              <a:rPr lang="en-US" sz="3200" dirty="0" smtClean="0">
                <a:latin typeface="Cambria" pitchFamily="18" charset="0"/>
              </a:rPr>
              <a:t>    </a:t>
            </a:r>
            <a:r>
              <a:rPr lang="en-US" sz="3200" dirty="0" smtClean="0">
                <a:latin typeface="Cambria" pitchFamily="18" charset="0"/>
              </a:rPr>
              <a:t>&amp;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vocal emphasis</a:t>
            </a:r>
          </a:p>
          <a:p>
            <a:pPr marL="803275" indent="-742950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Convince them to engage</a:t>
            </a: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Encouraging Effective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Listening: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6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4525962"/>
          </a:xfrm>
        </p:spPr>
        <p:txBody>
          <a:bodyPr/>
          <a:lstStyle/>
          <a:p>
            <a:pPr marL="631825" indent="-571500">
              <a:buFont typeface="Arial" charset="0"/>
              <a:buChar char="•"/>
            </a:pPr>
            <a:r>
              <a:rPr lang="en-US" sz="3200" dirty="0">
                <a:latin typeface="Cambria" pitchFamily="18" charset="0"/>
              </a:rPr>
              <a:t>Difference between listening and </a:t>
            </a:r>
            <a:r>
              <a:rPr lang="en-US" sz="3200" dirty="0" smtClean="0">
                <a:latin typeface="Cambria" pitchFamily="18" charset="0"/>
              </a:rPr>
              <a:t>hearing</a:t>
            </a:r>
            <a:endParaRPr lang="en-US" sz="3200" dirty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Use </a:t>
            </a:r>
            <a:r>
              <a:rPr lang="en-US" sz="3200" dirty="0">
                <a:latin typeface="Cambria" pitchFamily="18" charset="0"/>
              </a:rPr>
              <a:t>active listening </a:t>
            </a:r>
            <a:r>
              <a:rPr lang="en-US" sz="3200" dirty="0" smtClean="0">
                <a:latin typeface="Cambria" pitchFamily="18" charset="0"/>
              </a:rPr>
              <a:t>techniques</a:t>
            </a:r>
            <a:endParaRPr lang="en-US" sz="3200" dirty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endParaRPr lang="en-US" sz="3200" dirty="0" smtClean="0">
              <a:latin typeface="Cambria" pitchFamily="18" charset="0"/>
            </a:endParaRPr>
          </a:p>
          <a:p>
            <a:pPr marL="631825" indent="-571500">
              <a:buFont typeface="Arial" charset="0"/>
              <a:buChar char="•"/>
            </a:pPr>
            <a:r>
              <a:rPr lang="en-US" sz="3200" dirty="0" smtClean="0">
                <a:latin typeface="Cambria" pitchFamily="18" charset="0"/>
              </a:rPr>
              <a:t>Avoid </a:t>
            </a:r>
            <a:r>
              <a:rPr lang="en-US" sz="3200" dirty="0">
                <a:latin typeface="Cambria" pitchFamily="18" charset="0"/>
              </a:rPr>
              <a:t>barriers to </a:t>
            </a:r>
            <a:r>
              <a:rPr lang="en-US" sz="3200" dirty="0" smtClean="0">
                <a:latin typeface="Cambria" pitchFamily="18" charset="0"/>
              </a:rPr>
              <a:t>listening</a:t>
            </a:r>
            <a:endParaRPr lang="en-US" sz="3200" dirty="0">
              <a:latin typeface="Cambria" pitchFamily="18" charset="0"/>
            </a:endParaRPr>
          </a:p>
          <a:p>
            <a:pPr marL="631825" indent="-571500" algn="just">
              <a:buFont typeface="Wingdings 3" pitchFamily="2" charset="2"/>
              <a:buChar char=""/>
            </a:pPr>
            <a:endParaRPr lang="en-US" sz="4000" b="1" dirty="0">
              <a:latin typeface="Cambria" pitchFamily="18" charset="0"/>
            </a:endParaRP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Conclusion: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7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9144000" cy="4343400"/>
          </a:xfrm>
        </p:spPr>
        <p:txBody>
          <a:bodyPr>
            <a:normAutofit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smtClean="0">
                <a:solidFill>
                  <a:srgbClr val="000000"/>
                </a:solidFill>
                <a:latin typeface="Cambria"/>
                <a:cs typeface="Cambria"/>
              </a:rPr>
              <a:t>      After </a:t>
            </a: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reading your chapter, you will be able to: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pPr marL="623887" indent="-514350">
              <a:buFont typeface="+mj-lt"/>
              <a:buAutoNum type="arabicPeriod"/>
            </a:pP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Explain the difference between listening and hearing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Understand the value of listening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Identify the three attributes of active listeners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Recognize barriers to effective listening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Employ strategies to engage listeners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Provide constructive feedback as a listener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6225" y="1295400"/>
            <a:ext cx="8458200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Hearing:</a:t>
            </a:r>
            <a:endParaRPr lang="en-US" sz="4000" dirty="0">
              <a:latin typeface="Cambria" pitchFamily="18" charset="0"/>
            </a:endParaRPr>
          </a:p>
          <a:p>
            <a:pPr marL="914400">
              <a:tabLst>
                <a:tab pos="914400" algn="l"/>
                <a:tab pos="1371600" algn="l"/>
              </a:tabLst>
              <a:defRPr/>
            </a:pPr>
            <a:endParaRPr lang="en-US" sz="3200" b="1" dirty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r>
              <a:rPr lang="en-US" sz="2800" dirty="0">
                <a:latin typeface="Cambria" pitchFamily="18" charset="0"/>
              </a:rPr>
              <a:t>Physiological response to sound </a:t>
            </a:r>
            <a:r>
              <a:rPr lang="en-US" sz="2800" dirty="0" smtClean="0">
                <a:latin typeface="Cambria" pitchFamily="18" charset="0"/>
              </a:rPr>
              <a:t>waves</a:t>
            </a:r>
            <a:endParaRPr lang="en-US" sz="2800" dirty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endParaRPr lang="en-US" sz="2800" dirty="0" smtClean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r>
              <a:rPr lang="en-US" sz="2800" dirty="0" smtClean="0">
                <a:latin typeface="Cambria" pitchFamily="18" charset="0"/>
              </a:rPr>
              <a:t>Auditory </a:t>
            </a:r>
            <a:r>
              <a:rPr lang="en-US" sz="2800" dirty="0">
                <a:latin typeface="Cambria" pitchFamily="18" charset="0"/>
              </a:rPr>
              <a:t>Association occurs in </a:t>
            </a:r>
            <a:r>
              <a:rPr lang="en-US" sz="2800" dirty="0" smtClean="0">
                <a:latin typeface="Cambria" pitchFamily="18" charset="0"/>
              </a:rPr>
              <a:t>brain</a:t>
            </a:r>
            <a:endParaRPr lang="en-US" sz="2800" dirty="0">
              <a:latin typeface="Cambria" pitchFamily="18" charset="0"/>
            </a:endParaRPr>
          </a:p>
          <a:p>
            <a:pPr>
              <a:defRPr/>
            </a:pPr>
            <a:endParaRPr lang="en-US" sz="2400" dirty="0">
              <a:latin typeface="Cambria" pitchFamily="18" charset="0"/>
            </a:endParaRPr>
          </a:p>
          <a:p>
            <a:pPr marL="1371600" indent="-1371600">
              <a:tabLst>
                <a:tab pos="914400" algn="l"/>
                <a:tab pos="137160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524000"/>
            <a:ext cx="682942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Listening:</a:t>
            </a:r>
            <a:endParaRPr lang="en-US" sz="4000" dirty="0">
              <a:latin typeface="Cambria" pitchFamily="18" charset="0"/>
            </a:endParaRPr>
          </a:p>
          <a:p>
            <a:pPr marL="1371600" indent="-457200">
              <a:buFont typeface="Wingdings" charset="2"/>
              <a:buChar char="ü"/>
              <a:tabLst>
                <a:tab pos="914400" algn="l"/>
                <a:tab pos="1371600" algn="l"/>
              </a:tabLst>
              <a:defRPr/>
            </a:pPr>
            <a:endParaRPr lang="en-US" sz="3200" dirty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r>
              <a:rPr lang="en-US" sz="2800" dirty="0">
                <a:latin typeface="Cambria" pitchFamily="18" charset="0"/>
              </a:rPr>
              <a:t>Requires conscious </a:t>
            </a:r>
            <a:r>
              <a:rPr lang="en-US" sz="2800" dirty="0" smtClean="0">
                <a:latin typeface="Cambria" pitchFamily="18" charset="0"/>
              </a:rPr>
              <a:t>attention</a:t>
            </a:r>
            <a:endParaRPr lang="en-US" sz="2800" dirty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endParaRPr lang="en-US" sz="2800" dirty="0">
              <a:latin typeface="Cambria" pitchFamily="18" charset="0"/>
            </a:endParaRPr>
          </a:p>
          <a:p>
            <a:pPr marL="1371600" indent="-457200">
              <a:buFont typeface="Arial" panose="020B0604020202020204" pitchFamily="34" charset="0"/>
              <a:buChar char="•"/>
              <a:tabLst>
                <a:tab pos="914400" algn="l"/>
                <a:tab pos="1371600" algn="l"/>
              </a:tabLst>
              <a:defRPr/>
            </a:pPr>
            <a:r>
              <a:rPr lang="en-US" sz="2800" dirty="0">
                <a:latin typeface="Cambria" pitchFamily="18" charset="0"/>
              </a:rPr>
              <a:t>Different types of </a:t>
            </a:r>
            <a:r>
              <a:rPr lang="en-US" sz="2800" dirty="0" smtClean="0">
                <a:latin typeface="Cambria" pitchFamily="18" charset="0"/>
              </a:rPr>
              <a:t>listening</a:t>
            </a:r>
            <a:endParaRPr lang="en-US" sz="2800" dirty="0">
              <a:latin typeface="Cambria" pitchFamily="18" charset="0"/>
            </a:endParaRPr>
          </a:p>
          <a:p>
            <a:pPr>
              <a:defRPr/>
            </a:pPr>
            <a:endParaRPr lang="en-US" sz="2400" dirty="0">
              <a:latin typeface="Cambria" pitchFamily="18" charset="0"/>
            </a:endParaRPr>
          </a:p>
          <a:p>
            <a:pPr marL="1371600" indent="-1371600">
              <a:tabLst>
                <a:tab pos="914400" algn="l"/>
                <a:tab pos="137160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9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5715000" cy="4330700"/>
          </a:xfrm>
        </p:spPr>
        <p:txBody>
          <a:bodyPr/>
          <a:lstStyle/>
          <a:p>
            <a:pPr marL="403225" indent="-342900" algn="just">
              <a:buFont typeface="Wingdings" charset="2"/>
              <a:buChar char="ü"/>
            </a:pPr>
            <a:endParaRPr lang="en-US" sz="4000" b="1" dirty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Appreciative 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Relational 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Empathic/Therapeutic 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Informational</a:t>
            </a: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Types </a:t>
            </a:r>
            <a:r>
              <a:rPr lang="en-US" sz="4000">
                <a:solidFill>
                  <a:srgbClr val="000000"/>
                </a:solidFill>
                <a:effectLst/>
                <a:latin typeface="Cambria" pitchFamily="18" charset="0"/>
              </a:rPr>
              <a:t>of </a:t>
            </a:r>
            <a:r>
              <a:rPr lang="en-US" sz="4000" smtClean="0">
                <a:solidFill>
                  <a:srgbClr val="000000"/>
                </a:solidFill>
                <a:effectLst/>
                <a:latin typeface="Cambria" pitchFamily="18" charset="0"/>
              </a:rPr>
              <a:t>Listening: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0100" y="1524000"/>
            <a:ext cx="7543800" cy="4525962"/>
          </a:xfrm>
        </p:spPr>
        <p:txBody>
          <a:bodyPr/>
          <a:lstStyle/>
          <a:p>
            <a:pPr marL="60325" indent="0" algn="just">
              <a:buNone/>
            </a:pPr>
            <a:endParaRPr lang="en-US" sz="3600" b="1" dirty="0">
              <a:latin typeface="Cambria" pitchFamily="18" charset="0"/>
            </a:endParaRPr>
          </a:p>
          <a:p>
            <a:pPr marL="803275" indent="-742950"/>
            <a:r>
              <a:rPr lang="en-US" sz="3200" dirty="0">
                <a:latin typeface="Cambria" pitchFamily="18" charset="0"/>
              </a:rPr>
              <a:t>Strong correlation between listening </a:t>
            </a:r>
            <a:r>
              <a:rPr lang="en-US" sz="3200" dirty="0" smtClean="0">
                <a:latin typeface="Cambria" pitchFamily="18" charset="0"/>
              </a:rPr>
              <a:t>and </a:t>
            </a:r>
            <a:r>
              <a:rPr lang="en-US" sz="3200" dirty="0">
                <a:latin typeface="Cambria" pitchFamily="18" charset="0"/>
              </a:rPr>
              <a:t>school </a:t>
            </a:r>
            <a:r>
              <a:rPr lang="en-US" sz="3200" dirty="0" smtClean="0">
                <a:latin typeface="Cambria" pitchFamily="18" charset="0"/>
              </a:rPr>
              <a:t>success</a:t>
            </a:r>
            <a:endParaRPr lang="en-US" sz="3200" dirty="0">
              <a:latin typeface="Cambria" pitchFamily="18" charset="0"/>
            </a:endParaRPr>
          </a:p>
          <a:p>
            <a:pPr marL="803275" indent="-742950"/>
            <a:r>
              <a:rPr lang="en-US" sz="3200" dirty="0">
                <a:latin typeface="Cambria" pitchFamily="18" charset="0"/>
              </a:rPr>
              <a:t>Allows for better impression on </a:t>
            </a:r>
            <a:r>
              <a:rPr lang="en-US" sz="3200" dirty="0" smtClean="0">
                <a:latin typeface="Cambria" pitchFamily="18" charset="0"/>
              </a:rPr>
              <a:t>employers</a:t>
            </a:r>
            <a:endParaRPr lang="en-US" sz="3200" dirty="0">
              <a:latin typeface="Cambria" pitchFamily="18" charset="0"/>
            </a:endParaRPr>
          </a:p>
          <a:p>
            <a:pPr marL="803275" indent="-742950"/>
            <a:r>
              <a:rPr lang="en-US" sz="3200" dirty="0">
                <a:latin typeface="Cambria" pitchFamily="18" charset="0"/>
              </a:rPr>
              <a:t>Increased </a:t>
            </a:r>
            <a:r>
              <a:rPr lang="en-US" sz="3200" dirty="0" smtClean="0">
                <a:latin typeface="Cambria" pitchFamily="18" charset="0"/>
              </a:rPr>
              <a:t>self-esteem</a:t>
            </a:r>
            <a:endParaRPr lang="en-US" sz="3200" dirty="0">
              <a:latin typeface="Cambria" pitchFamily="18" charset="0"/>
            </a:endParaRPr>
          </a:p>
          <a:p>
            <a:pPr marL="803275" indent="-742950" algn="just">
              <a:buAutoNum type="arabicPeriod"/>
            </a:pP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Value of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Listening: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51113" y="1752600"/>
            <a:ext cx="3657600" cy="4525962"/>
          </a:xfrm>
        </p:spPr>
        <p:txBody>
          <a:bodyPr/>
          <a:lstStyle/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Attention</a:t>
            </a:r>
          </a:p>
          <a:p>
            <a:pPr marL="803275" indent="-742950" algn="just"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Attitude </a:t>
            </a:r>
            <a:endParaRPr lang="en-US" sz="3200" dirty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Adjustment </a:t>
            </a:r>
            <a:endParaRPr lang="en-US" sz="3200" dirty="0">
              <a:latin typeface="Cambria" pitchFamily="18" charset="0"/>
            </a:endParaRP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Other Elements </a:t>
            </a:r>
            <a:r>
              <a:rPr lang="en-US" sz="4000">
                <a:solidFill>
                  <a:srgbClr val="000000"/>
                </a:solidFill>
                <a:effectLst/>
                <a:latin typeface="Cambria" pitchFamily="18" charset="0"/>
              </a:rPr>
              <a:t>to </a:t>
            </a:r>
            <a:r>
              <a:rPr lang="en-US" sz="4000" smtClean="0">
                <a:solidFill>
                  <a:srgbClr val="000000"/>
                </a:solidFill>
                <a:effectLst/>
                <a:latin typeface="Cambria" pitchFamily="18" charset="0"/>
              </a:rPr>
              <a:t/>
            </a:r>
            <a:br>
              <a:rPr lang="en-US" sz="4000" smtClean="0">
                <a:solidFill>
                  <a:srgbClr val="000000"/>
                </a:solidFill>
                <a:effectLst/>
                <a:latin typeface="Cambria" pitchFamily="18" charset="0"/>
              </a:rPr>
            </a:br>
            <a:r>
              <a:rPr lang="en-US" sz="4000" smtClean="0">
                <a:solidFill>
                  <a:srgbClr val="000000"/>
                </a:solidFill>
                <a:effectLst/>
                <a:latin typeface="Cambria" pitchFamily="18" charset="0"/>
              </a:rPr>
              <a:t>Effective Listening: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2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1600200"/>
            <a:ext cx="4876800" cy="4525962"/>
          </a:xfrm>
        </p:spPr>
        <p:txBody>
          <a:bodyPr/>
          <a:lstStyle/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Anticipating</a:t>
            </a:r>
          </a:p>
          <a:p>
            <a:pPr marL="803275" indent="-742950" algn="just"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Judging</a:t>
            </a:r>
            <a:endParaRPr lang="en-US" sz="3200" dirty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endParaRPr lang="en-US" sz="3200" dirty="0" smtClean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 smtClean="0">
                <a:latin typeface="Cambria" pitchFamily="18" charset="0"/>
              </a:rPr>
              <a:t>Emotional </a:t>
            </a:r>
            <a:r>
              <a:rPr lang="en-US" sz="3200" dirty="0">
                <a:latin typeface="Cambria" pitchFamily="18" charset="0"/>
              </a:rPr>
              <a:t>Triggers</a:t>
            </a: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Barriers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to Effective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Listening: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752600"/>
            <a:ext cx="5638800" cy="4525962"/>
          </a:xfrm>
        </p:spPr>
        <p:txBody>
          <a:bodyPr/>
          <a:lstStyle/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Keep an open mind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Identify distractions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Come prepared</a:t>
            </a:r>
          </a:p>
          <a:p>
            <a:pPr marL="803275" indent="-742950" algn="just">
              <a:buFont typeface="+mj-lt"/>
              <a:buAutoNum type="arabicPeriod"/>
            </a:pPr>
            <a:r>
              <a:rPr lang="en-US" sz="3200" dirty="0">
                <a:latin typeface="Cambria" pitchFamily="18" charset="0"/>
              </a:rPr>
              <a:t>Take notes</a:t>
            </a:r>
          </a:p>
          <a:p>
            <a:pPr marL="60325" indent="0" algn="just">
              <a:buNone/>
            </a:pPr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  <a:p>
            <a:pPr marL="631825" indent="-571500" algn="just"/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/>
                <a:latin typeface="Cambria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Cambria" pitchFamily="18" charset="0"/>
              </a:rPr>
              <a:t>Strategies to Effective 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Listening: 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0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489</TotalTime>
  <Words>207</Words>
  <Application>Microsoft Macintosh PowerPoint</Application>
  <PresentationFormat>On-screen Show (4:3)</PresentationFormat>
  <Paragraphs>93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Calibri</vt:lpstr>
      <vt:lpstr>Cambria</vt:lpstr>
      <vt:lpstr>Garamond</vt:lpstr>
      <vt:lpstr>Lucida Sans Unicode</vt:lpstr>
      <vt:lpstr>Times New Roman</vt:lpstr>
      <vt:lpstr>Verdana</vt:lpstr>
      <vt:lpstr>Wingdings</vt:lpstr>
      <vt:lpstr>Wingdings 2</vt:lpstr>
      <vt:lpstr>Wingdings 3</vt:lpstr>
      <vt:lpstr>Arial</vt:lpstr>
      <vt:lpstr>Concourse</vt:lpstr>
      <vt:lpstr>Chapter 4:   Listening Effectively </vt:lpstr>
      <vt:lpstr>Learning Objectives</vt:lpstr>
      <vt:lpstr>PowerPoint Presentation</vt:lpstr>
      <vt:lpstr>PowerPoint Presentation</vt:lpstr>
      <vt:lpstr> Types of Listening:</vt:lpstr>
      <vt:lpstr> Value of Listening:</vt:lpstr>
      <vt:lpstr> Other Elements to  Effective Listening:</vt:lpstr>
      <vt:lpstr>Barriers to Effective Listening: </vt:lpstr>
      <vt:lpstr> Strategies to Effective Listening: </vt:lpstr>
      <vt:lpstr> Providing Speaker Feedback:</vt:lpstr>
      <vt:lpstr> Encouraging Effective Listening: </vt:lpstr>
      <vt:lpstr>Conclusion: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42</cp:revision>
  <dcterms:created xsi:type="dcterms:W3CDTF">2007-09-04T03:06:12Z</dcterms:created>
  <dcterms:modified xsi:type="dcterms:W3CDTF">2018-02-28T21:10:13Z</dcterms:modified>
  <cp:category/>
</cp:coreProperties>
</file>