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4"/>
  </p:notesMasterIdLst>
  <p:handoutMasterIdLst>
    <p:handoutMasterId r:id="rId15"/>
  </p:handoutMasterIdLst>
  <p:sldIdLst>
    <p:sldId id="261" r:id="rId2"/>
    <p:sldId id="257" r:id="rId3"/>
    <p:sldId id="262" r:id="rId4"/>
    <p:sldId id="270" r:id="rId5"/>
    <p:sldId id="263" r:id="rId6"/>
    <p:sldId id="268" r:id="rId7"/>
    <p:sldId id="267" r:id="rId8"/>
    <p:sldId id="269" r:id="rId9"/>
    <p:sldId id="271" r:id="rId10"/>
    <p:sldId id="272" r:id="rId11"/>
    <p:sldId id="274" r:id="rId12"/>
    <p:sldId id="275" r:id="rId13"/>
  </p:sldIdLst>
  <p:sldSz cx="9144000" cy="6858000" type="screen4x3"/>
  <p:notesSz cx="7086600" cy="9429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43"/>
  </p:normalViewPr>
  <p:slideViewPr>
    <p:cSldViewPr>
      <p:cViewPr varScale="1">
        <p:scale>
          <a:sx n="90" d="100"/>
          <a:sy n="90" d="100"/>
        </p:scale>
        <p:origin x="53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9A0C3-9B2A-294C-9A90-A9689D860AC6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D0DD8-C7BF-5846-9810-F5510EBF7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73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68C89-3CCA-C54B-9550-FCC4176A7334}" type="datetime1">
              <a:rPr lang="en-US" smtClean="0"/>
              <a:t>2/28/18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8025"/>
            <a:ext cx="4714875" cy="3535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79925"/>
            <a:ext cx="5670550" cy="4243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56675"/>
            <a:ext cx="3070225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B7532-C982-124A-B3F3-ABDE9C49F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557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42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96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06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B7532-C982-124A-B3F3-ABDE9C49FA8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A3F7A5A-7737-42C6-8867-023BA65D9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C74ED-F374-4E41-AE4A-0F01925A9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2715E-9A73-422E-9F9B-7A2E8D7C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E80C7-82CF-4C62-9222-C570EBCAF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B87D2F-8959-4B39-929C-BA0E6EEBE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D30921-B889-4F69-A7E3-A80A0812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1AF562-2AC0-4B64-B930-9A92F3159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7310E1-2718-4148-B7FA-124B50A32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FBE57-44C1-4874-900F-ABA6722EB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89F35B-8052-4139-A8B3-BE98714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34F991E-AF9B-429F-A24E-2C34800A6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825CF7-55AD-4966-AEC9-B2F2E3316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2" r:id="rId2"/>
    <p:sldLayoutId id="2147483687" r:id="rId3"/>
    <p:sldLayoutId id="2147483688" r:id="rId4"/>
    <p:sldLayoutId id="2147483689" r:id="rId5"/>
    <p:sldLayoutId id="2147483690" r:id="rId6"/>
    <p:sldLayoutId id="2147483683" r:id="rId7"/>
    <p:sldLayoutId id="2147483691" r:id="rId8"/>
    <p:sldLayoutId id="2147483692" r:id="rId9"/>
    <p:sldLayoutId id="2147483684" r:id="rId10"/>
    <p:sldLayoutId id="214748368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7772400" cy="609601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u="sng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Chapter </a:t>
            </a:r>
            <a:r>
              <a:rPr lang="en-US" sz="4000" u="sng" dirty="0">
                <a:solidFill>
                  <a:srgbClr val="0000FF"/>
                </a:solidFill>
                <a:effectLst/>
                <a:latin typeface="Garamond"/>
                <a:cs typeface="Garamond"/>
              </a:rPr>
              <a:t>4</a:t>
            </a:r>
            <a:r>
              <a:rPr lang="en-US" sz="4000" dirty="0">
                <a:solidFill>
                  <a:srgbClr val="0000FF"/>
                </a:solidFill>
                <a:effectLst/>
                <a:latin typeface="Garamond"/>
                <a:cs typeface="Garamond"/>
              </a:rPr>
              <a:t>:  </a:t>
            </a: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/>
            </a:r>
            <a:b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</a:br>
            <a:r>
              <a:rPr lang="en-US" sz="4000" dirty="0" smtClean="0">
                <a:solidFill>
                  <a:srgbClr val="0000FF"/>
                </a:solidFill>
                <a:effectLst/>
                <a:latin typeface="Garamond"/>
                <a:cs typeface="Garamond"/>
              </a:rPr>
              <a:t>Listening </a:t>
            </a:r>
            <a:r>
              <a:rPr lang="en-US" sz="4000" dirty="0">
                <a:solidFill>
                  <a:srgbClr val="0000FF"/>
                </a:solidFill>
                <a:effectLst/>
                <a:latin typeface="Garamond"/>
                <a:cs typeface="Garamond"/>
              </a:rPr>
              <a:t>Effectively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3613F8E-C790-5742-83A9-7EB97813B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514600"/>
            <a:ext cx="7086600" cy="3543300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027238"/>
            <a:ext cx="8077200" cy="4525962"/>
          </a:xfrm>
        </p:spPr>
        <p:txBody>
          <a:bodyPr/>
          <a:lstStyle/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>
              <a:buFont typeface="Arial" charset="0"/>
              <a:buChar char="•"/>
            </a:pPr>
            <a:r>
              <a:rPr lang="en-US" sz="3200" dirty="0">
                <a:latin typeface="Cambria" pitchFamily="18" charset="0"/>
              </a:rPr>
              <a:t>Nonverbal (Listener’s lean)</a:t>
            </a:r>
          </a:p>
          <a:p>
            <a:pPr marL="631825" indent="-571500">
              <a:buFont typeface="Arial" charset="0"/>
              <a:buChar char="•"/>
            </a:pPr>
            <a:endParaRPr lang="en-US" sz="3200" dirty="0" smtClean="0">
              <a:latin typeface="Cambria" pitchFamily="18" charset="0"/>
            </a:endParaRPr>
          </a:p>
          <a:p>
            <a:pPr marL="631825" indent="-571500">
              <a:buFont typeface="Arial" charset="0"/>
              <a:buChar char="•"/>
            </a:pPr>
            <a:r>
              <a:rPr lang="en-US" sz="3200" dirty="0" smtClean="0">
                <a:latin typeface="Cambria" pitchFamily="18" charset="0"/>
              </a:rPr>
              <a:t>Verbal </a:t>
            </a:r>
            <a:r>
              <a:rPr lang="en-US" sz="3200" dirty="0">
                <a:latin typeface="Cambria" pitchFamily="18" charset="0"/>
              </a:rPr>
              <a:t>Feedback </a:t>
            </a:r>
            <a:r>
              <a:rPr lang="en-US" sz="3200" dirty="0" smtClean="0">
                <a:latin typeface="Cambria" pitchFamily="18" charset="0"/>
              </a:rPr>
              <a:t>(Ask </a:t>
            </a:r>
            <a:r>
              <a:rPr lang="en-US" sz="3200" dirty="0">
                <a:latin typeface="Cambria" pitchFamily="18" charset="0"/>
              </a:rPr>
              <a:t>questions) </a:t>
            </a:r>
          </a:p>
          <a:p>
            <a:pPr marL="60325" indent="0" algn="just">
              <a:buNone/>
            </a:pPr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Providing Speaker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Feedback: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73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09700" y="1828800"/>
            <a:ext cx="6324600" cy="4525962"/>
          </a:xfrm>
        </p:spPr>
        <p:txBody>
          <a:bodyPr/>
          <a:lstStyle/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Write for the ear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Appeal to intrinsic motivation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Use active voice, repetition, </a:t>
            </a:r>
            <a:r>
              <a:rPr lang="en-US" sz="3200" dirty="0" smtClean="0">
                <a:latin typeface="Cambria" pitchFamily="18" charset="0"/>
              </a:rPr>
              <a:t>    </a:t>
            </a:r>
            <a:r>
              <a:rPr lang="en-US" sz="3200" dirty="0" smtClean="0">
                <a:latin typeface="Cambria" pitchFamily="18" charset="0"/>
              </a:rPr>
              <a:t>&amp;</a:t>
            </a:r>
            <a:r>
              <a:rPr lang="en-US" sz="3200" dirty="0" smtClean="0">
                <a:latin typeface="Cambria" pitchFamily="18" charset="0"/>
              </a:rPr>
              <a:t> </a:t>
            </a:r>
            <a:r>
              <a:rPr lang="en-US" sz="3200" dirty="0">
                <a:latin typeface="Cambria" pitchFamily="18" charset="0"/>
              </a:rPr>
              <a:t>vocal emphasis</a:t>
            </a:r>
          </a:p>
          <a:p>
            <a:pPr marL="803275" indent="-742950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Convince them to engage</a:t>
            </a: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Encouraging Effective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Listening: 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62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4525962"/>
          </a:xfrm>
        </p:spPr>
        <p:txBody>
          <a:bodyPr/>
          <a:lstStyle/>
          <a:p>
            <a:pPr marL="631825" indent="-571500">
              <a:buFont typeface="Arial" charset="0"/>
              <a:buChar char="•"/>
            </a:pPr>
            <a:r>
              <a:rPr lang="en-US" sz="3200" dirty="0">
                <a:latin typeface="Cambria" pitchFamily="18" charset="0"/>
              </a:rPr>
              <a:t>Difference between listening and </a:t>
            </a:r>
            <a:r>
              <a:rPr lang="en-US" sz="3200" dirty="0" smtClean="0">
                <a:latin typeface="Cambria" pitchFamily="18" charset="0"/>
              </a:rPr>
              <a:t>hearing</a:t>
            </a:r>
            <a:endParaRPr lang="en-US" sz="3200" dirty="0">
              <a:latin typeface="Cambria" pitchFamily="18" charset="0"/>
            </a:endParaRPr>
          </a:p>
          <a:p>
            <a:pPr marL="631825" indent="-571500">
              <a:buFont typeface="Arial" charset="0"/>
              <a:buChar char="•"/>
            </a:pPr>
            <a:endParaRPr lang="en-US" sz="3200" dirty="0" smtClean="0">
              <a:latin typeface="Cambria" pitchFamily="18" charset="0"/>
            </a:endParaRPr>
          </a:p>
          <a:p>
            <a:pPr marL="631825" indent="-571500">
              <a:buFont typeface="Arial" charset="0"/>
              <a:buChar char="•"/>
            </a:pPr>
            <a:r>
              <a:rPr lang="en-US" sz="3200" dirty="0" smtClean="0">
                <a:latin typeface="Cambria" pitchFamily="18" charset="0"/>
              </a:rPr>
              <a:t>Use </a:t>
            </a:r>
            <a:r>
              <a:rPr lang="en-US" sz="3200" dirty="0">
                <a:latin typeface="Cambria" pitchFamily="18" charset="0"/>
              </a:rPr>
              <a:t>active listening </a:t>
            </a:r>
            <a:r>
              <a:rPr lang="en-US" sz="3200" dirty="0" smtClean="0">
                <a:latin typeface="Cambria" pitchFamily="18" charset="0"/>
              </a:rPr>
              <a:t>techniques</a:t>
            </a:r>
            <a:endParaRPr lang="en-US" sz="3200" dirty="0">
              <a:latin typeface="Cambria" pitchFamily="18" charset="0"/>
            </a:endParaRPr>
          </a:p>
          <a:p>
            <a:pPr marL="631825" indent="-571500">
              <a:buFont typeface="Arial" charset="0"/>
              <a:buChar char="•"/>
            </a:pPr>
            <a:endParaRPr lang="en-US" sz="3200" dirty="0" smtClean="0">
              <a:latin typeface="Cambria" pitchFamily="18" charset="0"/>
            </a:endParaRPr>
          </a:p>
          <a:p>
            <a:pPr marL="631825" indent="-571500">
              <a:buFont typeface="Arial" charset="0"/>
              <a:buChar char="•"/>
            </a:pPr>
            <a:r>
              <a:rPr lang="en-US" sz="3200" dirty="0" smtClean="0">
                <a:latin typeface="Cambria" pitchFamily="18" charset="0"/>
              </a:rPr>
              <a:t>Avoid </a:t>
            </a:r>
            <a:r>
              <a:rPr lang="en-US" sz="3200" dirty="0">
                <a:latin typeface="Cambria" pitchFamily="18" charset="0"/>
              </a:rPr>
              <a:t>barriers to </a:t>
            </a:r>
            <a:r>
              <a:rPr lang="en-US" sz="3200" dirty="0" smtClean="0">
                <a:latin typeface="Cambria" pitchFamily="18" charset="0"/>
              </a:rPr>
              <a:t>listening</a:t>
            </a:r>
            <a:endParaRPr lang="en-US" sz="3200" dirty="0">
              <a:latin typeface="Cambria" pitchFamily="18" charset="0"/>
            </a:endParaRPr>
          </a:p>
          <a:p>
            <a:pPr marL="631825" indent="-571500" algn="just">
              <a:buFont typeface="Wingdings 3" pitchFamily="2" charset="2"/>
              <a:buChar char=""/>
            </a:pPr>
            <a:endParaRPr lang="en-US" sz="4000" b="1" dirty="0">
              <a:latin typeface="Cambria" pitchFamily="18" charset="0"/>
            </a:endParaRPr>
          </a:p>
          <a:p>
            <a:pPr marL="60325" indent="0" algn="just">
              <a:buNone/>
            </a:pPr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Conclusion: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7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752600"/>
            <a:ext cx="9144000" cy="4343400"/>
          </a:xfrm>
        </p:spPr>
        <p:txBody>
          <a:bodyPr>
            <a:normAutofit/>
          </a:bodyPr>
          <a:lstStyle/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i="1" smtClean="0">
                <a:solidFill>
                  <a:srgbClr val="000000"/>
                </a:solidFill>
                <a:latin typeface="Cambria"/>
                <a:cs typeface="Cambria"/>
              </a:rPr>
              <a:t>      After </a:t>
            </a:r>
            <a:r>
              <a:rPr lang="en-US" sz="2800" b="1" i="1" dirty="0">
                <a:solidFill>
                  <a:srgbClr val="000000"/>
                </a:solidFill>
                <a:latin typeface="Cambria"/>
                <a:cs typeface="Cambria"/>
              </a:rPr>
              <a:t>reading your chapter, you will be able to: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b="1" i="1" dirty="0">
              <a:solidFill>
                <a:schemeClr val="bg2">
                  <a:lumMod val="50000"/>
                </a:schemeClr>
              </a:solidFill>
              <a:latin typeface="Cambria"/>
              <a:cs typeface="Cambria"/>
            </a:endParaRPr>
          </a:p>
          <a:p>
            <a:pPr marL="623887" indent="-514350">
              <a:buFont typeface="+mj-lt"/>
              <a:buAutoNum type="arabicPeriod"/>
            </a:pP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Explain the difference between listening and hearing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Understand the value of listening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Identify the three attributes of active listeners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Recognize barriers to effective listening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Employ strategies to engage listeners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2800" dirty="0">
                <a:latin typeface="Cambria" charset="0"/>
                <a:ea typeface="Cambria" charset="0"/>
                <a:cs typeface="Cambria" charset="0"/>
              </a:rPr>
              <a:t>Provide constructive feedback as a listener</a:t>
            </a: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>
              <a:latin typeface="Times New Roman" pitchFamily="18" charset="0"/>
            </a:endParaRPr>
          </a:p>
          <a:p>
            <a:pPr marL="365760" indent="-25603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effectLst/>
                <a:latin typeface="Cambria" pitchFamily="18" charset="0"/>
              </a:rPr>
              <a:t>Learning Objectives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6225" y="1295400"/>
            <a:ext cx="8458200" cy="32316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Hearing:</a:t>
            </a:r>
            <a:endParaRPr lang="en-US" sz="4000" dirty="0">
              <a:latin typeface="Cambria" pitchFamily="18" charset="0"/>
            </a:endParaRPr>
          </a:p>
          <a:p>
            <a:pPr marL="914400">
              <a:tabLst>
                <a:tab pos="914400" algn="l"/>
                <a:tab pos="1371600" algn="l"/>
              </a:tabLst>
              <a:defRPr/>
            </a:pPr>
            <a:endParaRPr lang="en-US" sz="3200" b="1" dirty="0">
              <a:latin typeface="Cambria" pitchFamily="18" charset="0"/>
            </a:endParaRPr>
          </a:p>
          <a:p>
            <a:pPr marL="1371600" indent="-457200">
              <a:buFont typeface="Arial" panose="020B0604020202020204" pitchFamily="34" charset="0"/>
              <a:buChar char="•"/>
              <a:tabLst>
                <a:tab pos="914400" algn="l"/>
                <a:tab pos="1371600" algn="l"/>
              </a:tabLst>
              <a:defRPr/>
            </a:pPr>
            <a:r>
              <a:rPr lang="en-US" sz="2800" dirty="0">
                <a:latin typeface="Cambria" pitchFamily="18" charset="0"/>
              </a:rPr>
              <a:t>Physiological response to sound </a:t>
            </a:r>
            <a:r>
              <a:rPr lang="en-US" sz="2800" dirty="0" smtClean="0">
                <a:latin typeface="Cambria" pitchFamily="18" charset="0"/>
              </a:rPr>
              <a:t>waves</a:t>
            </a:r>
            <a:endParaRPr lang="en-US" sz="2800" dirty="0">
              <a:latin typeface="Cambria" pitchFamily="18" charset="0"/>
            </a:endParaRPr>
          </a:p>
          <a:p>
            <a:pPr marL="1371600" indent="-457200">
              <a:buFont typeface="Arial" panose="020B0604020202020204" pitchFamily="34" charset="0"/>
              <a:buChar char="•"/>
              <a:tabLst>
                <a:tab pos="914400" algn="l"/>
                <a:tab pos="1371600" algn="l"/>
              </a:tabLst>
              <a:defRPr/>
            </a:pPr>
            <a:endParaRPr lang="en-US" sz="2800" dirty="0" smtClean="0">
              <a:latin typeface="Cambria" pitchFamily="18" charset="0"/>
            </a:endParaRPr>
          </a:p>
          <a:p>
            <a:pPr marL="1371600" indent="-457200">
              <a:buFont typeface="Arial" panose="020B0604020202020204" pitchFamily="34" charset="0"/>
              <a:buChar char="•"/>
              <a:tabLst>
                <a:tab pos="914400" algn="l"/>
                <a:tab pos="1371600" algn="l"/>
              </a:tabLst>
              <a:defRPr/>
            </a:pPr>
            <a:r>
              <a:rPr lang="en-US" sz="2800" dirty="0" smtClean="0">
                <a:latin typeface="Cambria" pitchFamily="18" charset="0"/>
              </a:rPr>
              <a:t>Auditory </a:t>
            </a:r>
            <a:r>
              <a:rPr lang="en-US" sz="2800" dirty="0">
                <a:latin typeface="Cambria" pitchFamily="18" charset="0"/>
              </a:rPr>
              <a:t>Association occurs in </a:t>
            </a:r>
            <a:r>
              <a:rPr lang="en-US" sz="2800" dirty="0" smtClean="0">
                <a:latin typeface="Cambria" pitchFamily="18" charset="0"/>
              </a:rPr>
              <a:t>brain</a:t>
            </a:r>
            <a:endParaRPr lang="en-US" sz="2800" dirty="0">
              <a:latin typeface="Cambria" pitchFamily="18" charset="0"/>
            </a:endParaRPr>
          </a:p>
          <a:p>
            <a:pPr>
              <a:defRPr/>
            </a:pPr>
            <a:endParaRPr lang="en-US" sz="2400" dirty="0">
              <a:latin typeface="Cambria" pitchFamily="18" charset="0"/>
            </a:endParaRPr>
          </a:p>
          <a:p>
            <a:pPr marL="1371600" indent="-1371600">
              <a:tabLst>
                <a:tab pos="914400" algn="l"/>
                <a:tab pos="1371600" algn="l"/>
                <a:tab pos="1828800" algn="l"/>
              </a:tabLst>
              <a:defRPr/>
            </a:pPr>
            <a:r>
              <a:rPr lang="en-US" sz="2400" dirty="0">
                <a:latin typeface="Cambria" pitchFamily="18" charset="0"/>
              </a:rPr>
              <a:t>	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6800" y="1524000"/>
            <a:ext cx="6829425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Cambria" pitchFamily="18" charset="0"/>
              </a:rPr>
              <a:t>Listening:</a:t>
            </a:r>
            <a:endParaRPr lang="en-US" sz="4000" dirty="0">
              <a:latin typeface="Cambria" pitchFamily="18" charset="0"/>
            </a:endParaRPr>
          </a:p>
          <a:p>
            <a:pPr marL="1371600" indent="-457200">
              <a:buFont typeface="Wingdings" charset="2"/>
              <a:buChar char="ü"/>
              <a:tabLst>
                <a:tab pos="914400" algn="l"/>
                <a:tab pos="1371600" algn="l"/>
              </a:tabLst>
              <a:defRPr/>
            </a:pPr>
            <a:endParaRPr lang="en-US" sz="3200" dirty="0">
              <a:latin typeface="Cambria" pitchFamily="18" charset="0"/>
            </a:endParaRPr>
          </a:p>
          <a:p>
            <a:pPr marL="1371600" indent="-457200">
              <a:buFont typeface="Arial" panose="020B0604020202020204" pitchFamily="34" charset="0"/>
              <a:buChar char="•"/>
              <a:tabLst>
                <a:tab pos="914400" algn="l"/>
                <a:tab pos="1371600" algn="l"/>
              </a:tabLst>
              <a:defRPr/>
            </a:pPr>
            <a:r>
              <a:rPr lang="en-US" sz="2800" dirty="0">
                <a:latin typeface="Cambria" pitchFamily="18" charset="0"/>
              </a:rPr>
              <a:t>Requires conscious </a:t>
            </a:r>
            <a:r>
              <a:rPr lang="en-US" sz="2800" dirty="0" smtClean="0">
                <a:latin typeface="Cambria" pitchFamily="18" charset="0"/>
              </a:rPr>
              <a:t>attention</a:t>
            </a:r>
            <a:endParaRPr lang="en-US" sz="2800" dirty="0">
              <a:latin typeface="Cambria" pitchFamily="18" charset="0"/>
            </a:endParaRPr>
          </a:p>
          <a:p>
            <a:pPr marL="1371600" indent="-457200">
              <a:buFont typeface="Arial" panose="020B0604020202020204" pitchFamily="34" charset="0"/>
              <a:buChar char="•"/>
              <a:tabLst>
                <a:tab pos="914400" algn="l"/>
                <a:tab pos="1371600" algn="l"/>
              </a:tabLst>
              <a:defRPr/>
            </a:pPr>
            <a:endParaRPr lang="en-US" sz="2800" dirty="0">
              <a:latin typeface="Cambria" pitchFamily="18" charset="0"/>
            </a:endParaRPr>
          </a:p>
          <a:p>
            <a:pPr marL="1371600" indent="-457200">
              <a:buFont typeface="Arial" panose="020B0604020202020204" pitchFamily="34" charset="0"/>
              <a:buChar char="•"/>
              <a:tabLst>
                <a:tab pos="914400" algn="l"/>
                <a:tab pos="1371600" algn="l"/>
              </a:tabLst>
              <a:defRPr/>
            </a:pPr>
            <a:r>
              <a:rPr lang="en-US" sz="2800" dirty="0">
                <a:latin typeface="Cambria" pitchFamily="18" charset="0"/>
              </a:rPr>
              <a:t>Different types of </a:t>
            </a:r>
            <a:r>
              <a:rPr lang="en-US" sz="2800" dirty="0" smtClean="0">
                <a:latin typeface="Cambria" pitchFamily="18" charset="0"/>
              </a:rPr>
              <a:t>listening</a:t>
            </a:r>
            <a:endParaRPr lang="en-US" sz="2800" dirty="0">
              <a:latin typeface="Cambria" pitchFamily="18" charset="0"/>
            </a:endParaRPr>
          </a:p>
          <a:p>
            <a:pPr>
              <a:defRPr/>
            </a:pPr>
            <a:endParaRPr lang="en-US" sz="2400" dirty="0">
              <a:latin typeface="Cambria" pitchFamily="18" charset="0"/>
            </a:endParaRPr>
          </a:p>
          <a:p>
            <a:pPr marL="1371600" indent="-1371600">
              <a:tabLst>
                <a:tab pos="914400" algn="l"/>
                <a:tab pos="1371600" algn="l"/>
                <a:tab pos="1828800" algn="l"/>
              </a:tabLst>
              <a:defRPr/>
            </a:pPr>
            <a:r>
              <a:rPr lang="en-US" sz="2400" dirty="0">
                <a:latin typeface="Cambria" pitchFamily="18" charset="0"/>
              </a:rPr>
              <a:t>	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FBE57-44C1-4874-900F-ABA6722EBF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9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1676400"/>
            <a:ext cx="5715000" cy="4330700"/>
          </a:xfrm>
        </p:spPr>
        <p:txBody>
          <a:bodyPr/>
          <a:lstStyle/>
          <a:p>
            <a:pPr marL="403225" indent="-342900" algn="just">
              <a:buFont typeface="Wingdings" charset="2"/>
              <a:buChar char="ü"/>
            </a:pPr>
            <a:endParaRPr lang="en-US" sz="4000" b="1" dirty="0">
              <a:latin typeface="Cambria" pitchFamily="18" charset="0"/>
            </a:endParaRP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Appreciative </a:t>
            </a: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Relational </a:t>
            </a: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Empathic/Therapeutic </a:t>
            </a: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Informational</a:t>
            </a:r>
          </a:p>
          <a:p>
            <a:pPr marL="60325" indent="0" algn="just">
              <a:buNone/>
            </a:pPr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Types </a:t>
            </a:r>
            <a:r>
              <a:rPr lang="en-US" sz="4000">
                <a:solidFill>
                  <a:srgbClr val="000000"/>
                </a:solidFill>
                <a:effectLst/>
                <a:latin typeface="Cambria" pitchFamily="18" charset="0"/>
              </a:rPr>
              <a:t>of </a:t>
            </a:r>
            <a:r>
              <a:rPr lang="en-US" sz="4000" smtClean="0">
                <a:solidFill>
                  <a:srgbClr val="000000"/>
                </a:solidFill>
                <a:effectLst/>
                <a:latin typeface="Cambria" pitchFamily="18" charset="0"/>
              </a:rPr>
              <a:t>Listening: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00100" y="1524000"/>
            <a:ext cx="7543800" cy="4525962"/>
          </a:xfrm>
        </p:spPr>
        <p:txBody>
          <a:bodyPr/>
          <a:lstStyle/>
          <a:p>
            <a:pPr marL="60325" indent="0" algn="just">
              <a:buNone/>
            </a:pPr>
            <a:endParaRPr lang="en-US" sz="3600" b="1" dirty="0">
              <a:latin typeface="Cambria" pitchFamily="18" charset="0"/>
            </a:endParaRPr>
          </a:p>
          <a:p>
            <a:pPr marL="803275" indent="-742950"/>
            <a:r>
              <a:rPr lang="en-US" sz="3200" dirty="0">
                <a:latin typeface="Cambria" pitchFamily="18" charset="0"/>
              </a:rPr>
              <a:t>Strong correlation between listening </a:t>
            </a:r>
            <a:r>
              <a:rPr lang="en-US" sz="3200" dirty="0" smtClean="0">
                <a:latin typeface="Cambria" pitchFamily="18" charset="0"/>
              </a:rPr>
              <a:t>and </a:t>
            </a:r>
            <a:r>
              <a:rPr lang="en-US" sz="3200" dirty="0">
                <a:latin typeface="Cambria" pitchFamily="18" charset="0"/>
              </a:rPr>
              <a:t>school </a:t>
            </a:r>
            <a:r>
              <a:rPr lang="en-US" sz="3200" dirty="0" smtClean="0">
                <a:latin typeface="Cambria" pitchFamily="18" charset="0"/>
              </a:rPr>
              <a:t>success</a:t>
            </a:r>
            <a:endParaRPr lang="en-US" sz="3200" dirty="0">
              <a:latin typeface="Cambria" pitchFamily="18" charset="0"/>
            </a:endParaRPr>
          </a:p>
          <a:p>
            <a:pPr marL="803275" indent="-742950"/>
            <a:r>
              <a:rPr lang="en-US" sz="3200" dirty="0">
                <a:latin typeface="Cambria" pitchFamily="18" charset="0"/>
              </a:rPr>
              <a:t>Allows for better impression on </a:t>
            </a:r>
            <a:r>
              <a:rPr lang="en-US" sz="3200" dirty="0" smtClean="0">
                <a:latin typeface="Cambria" pitchFamily="18" charset="0"/>
              </a:rPr>
              <a:t>employers</a:t>
            </a:r>
            <a:endParaRPr lang="en-US" sz="3200" dirty="0">
              <a:latin typeface="Cambria" pitchFamily="18" charset="0"/>
            </a:endParaRPr>
          </a:p>
          <a:p>
            <a:pPr marL="803275" indent="-742950"/>
            <a:r>
              <a:rPr lang="en-US" sz="3200" dirty="0">
                <a:latin typeface="Cambria" pitchFamily="18" charset="0"/>
              </a:rPr>
              <a:t>Increased </a:t>
            </a:r>
            <a:r>
              <a:rPr lang="en-US" sz="3200" dirty="0" smtClean="0">
                <a:latin typeface="Cambria" pitchFamily="18" charset="0"/>
              </a:rPr>
              <a:t>self-esteem</a:t>
            </a:r>
            <a:endParaRPr lang="en-US" sz="3200" dirty="0">
              <a:latin typeface="Cambria" pitchFamily="18" charset="0"/>
            </a:endParaRPr>
          </a:p>
          <a:p>
            <a:pPr marL="803275" indent="-742950" algn="just">
              <a:buAutoNum type="arabicPeriod"/>
            </a:pPr>
            <a:endParaRPr lang="en-US" sz="3600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Value of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Listening: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0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51113" y="1752600"/>
            <a:ext cx="3657600" cy="4525962"/>
          </a:xfrm>
        </p:spPr>
        <p:txBody>
          <a:bodyPr/>
          <a:lstStyle/>
          <a:p>
            <a:pPr marL="60325" indent="0" algn="just">
              <a:buNone/>
            </a:pPr>
            <a:endParaRPr lang="en-US" sz="4000" b="1" dirty="0">
              <a:latin typeface="Cambria" pitchFamily="18" charset="0"/>
            </a:endParaRP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Attention</a:t>
            </a:r>
          </a:p>
          <a:p>
            <a:pPr marL="803275" indent="-742950" algn="just">
              <a:buFont typeface="+mj-lt"/>
              <a:buAutoNum type="arabicPeriod"/>
            </a:pPr>
            <a:endParaRPr lang="en-US" sz="3200" dirty="0" smtClean="0">
              <a:latin typeface="Cambria" pitchFamily="18" charset="0"/>
            </a:endParaRP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Attitude </a:t>
            </a:r>
            <a:endParaRPr lang="en-US" sz="3200" dirty="0">
              <a:latin typeface="Cambria" pitchFamily="18" charset="0"/>
            </a:endParaRPr>
          </a:p>
          <a:p>
            <a:pPr marL="803275" indent="-742950" algn="just">
              <a:buFont typeface="+mj-lt"/>
              <a:buAutoNum type="arabicPeriod"/>
            </a:pPr>
            <a:endParaRPr lang="en-US" sz="3200" dirty="0" smtClean="0">
              <a:latin typeface="Cambria" pitchFamily="18" charset="0"/>
            </a:endParaRP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Adjustment </a:t>
            </a:r>
            <a:endParaRPr lang="en-US" sz="3200" dirty="0">
              <a:latin typeface="Cambria" pitchFamily="18" charset="0"/>
            </a:endParaRPr>
          </a:p>
          <a:p>
            <a:pPr marL="60325" indent="0" algn="just">
              <a:buNone/>
            </a:pPr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Other Elements </a:t>
            </a:r>
            <a:r>
              <a:rPr lang="en-US" sz="4000">
                <a:solidFill>
                  <a:srgbClr val="000000"/>
                </a:solidFill>
                <a:effectLst/>
                <a:latin typeface="Cambria" pitchFamily="18" charset="0"/>
              </a:rPr>
              <a:t>to </a:t>
            </a:r>
            <a:r>
              <a:rPr lang="en-US" sz="4000" smtClean="0">
                <a:solidFill>
                  <a:srgbClr val="000000"/>
                </a:solidFill>
                <a:effectLst/>
                <a:latin typeface="Cambria" pitchFamily="18" charset="0"/>
              </a:rPr>
              <a:t/>
            </a:r>
            <a:br>
              <a:rPr lang="en-US" sz="4000" smtClean="0">
                <a:solidFill>
                  <a:srgbClr val="000000"/>
                </a:solidFill>
                <a:effectLst/>
                <a:latin typeface="Cambria" pitchFamily="18" charset="0"/>
              </a:rPr>
            </a:br>
            <a:r>
              <a:rPr lang="en-US" sz="4000" smtClean="0">
                <a:solidFill>
                  <a:srgbClr val="000000"/>
                </a:solidFill>
                <a:effectLst/>
                <a:latin typeface="Cambria" pitchFamily="18" charset="0"/>
              </a:rPr>
              <a:t>Effective Listening: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2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7400" y="1600200"/>
            <a:ext cx="4876800" cy="4525962"/>
          </a:xfrm>
        </p:spPr>
        <p:txBody>
          <a:bodyPr/>
          <a:lstStyle/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Anticipating</a:t>
            </a:r>
          </a:p>
          <a:p>
            <a:pPr marL="803275" indent="-742950" algn="just">
              <a:buFont typeface="+mj-lt"/>
              <a:buAutoNum type="arabicPeriod"/>
            </a:pPr>
            <a:endParaRPr lang="en-US" sz="3200" dirty="0" smtClean="0">
              <a:latin typeface="Cambria" pitchFamily="18" charset="0"/>
            </a:endParaRP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Judging</a:t>
            </a:r>
            <a:endParaRPr lang="en-US" sz="3200" dirty="0">
              <a:latin typeface="Cambria" pitchFamily="18" charset="0"/>
            </a:endParaRPr>
          </a:p>
          <a:p>
            <a:pPr marL="803275" indent="-742950" algn="just">
              <a:buFont typeface="+mj-lt"/>
              <a:buAutoNum type="arabicPeriod"/>
            </a:pPr>
            <a:endParaRPr lang="en-US" sz="3200" dirty="0" smtClean="0">
              <a:latin typeface="Cambria" pitchFamily="18" charset="0"/>
            </a:endParaRP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 smtClean="0">
                <a:latin typeface="Cambria" pitchFamily="18" charset="0"/>
              </a:rPr>
              <a:t>Emotional </a:t>
            </a:r>
            <a:r>
              <a:rPr lang="en-US" sz="3200" dirty="0">
                <a:latin typeface="Cambria" pitchFamily="18" charset="0"/>
              </a:rPr>
              <a:t>Triggers</a:t>
            </a: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Barriers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to Effective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Listening: 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59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1752600"/>
            <a:ext cx="5638800" cy="4525962"/>
          </a:xfrm>
        </p:spPr>
        <p:txBody>
          <a:bodyPr/>
          <a:lstStyle/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Keep an open mind</a:t>
            </a: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Identify distractions</a:t>
            </a: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Come prepared</a:t>
            </a:r>
          </a:p>
          <a:p>
            <a:pPr marL="803275" indent="-742950" algn="just">
              <a:buFont typeface="+mj-lt"/>
              <a:buAutoNum type="arabicPeriod"/>
            </a:pPr>
            <a:r>
              <a:rPr lang="en-US" sz="3200" dirty="0">
                <a:latin typeface="Cambria" pitchFamily="18" charset="0"/>
              </a:rPr>
              <a:t>Take notes</a:t>
            </a:r>
          </a:p>
          <a:p>
            <a:pPr marL="60325" indent="0" algn="just">
              <a:buNone/>
            </a:pPr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  <a:p>
            <a:pPr marL="631825" indent="-571500" algn="just"/>
            <a:endParaRPr lang="en-US" sz="4000" b="1" dirty="0">
              <a:latin typeface="Cambri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Strategies to Effective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Cambria" pitchFamily="18" charset="0"/>
              </a:rPr>
              <a:t>Listening: </a:t>
            </a:r>
            <a:endParaRPr lang="en-US" sz="4000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E80C7-82CF-4C62-9222-C570EBCAF81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50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0">
      <a:dk1>
        <a:srgbClr val="0000FF"/>
      </a:dk1>
      <a:lt1>
        <a:sysClr val="window" lastClr="FFFFFF"/>
      </a:lt1>
      <a:dk2>
        <a:srgbClr val="464646"/>
      </a:dk2>
      <a:lt2>
        <a:srgbClr val="DEF5FA"/>
      </a:lt2>
      <a:accent1>
        <a:srgbClr val="0000F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489</TotalTime>
  <Words>207</Words>
  <Application>Microsoft Macintosh PowerPoint</Application>
  <PresentationFormat>On-screen Show (4:3)</PresentationFormat>
  <Paragraphs>93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Calibri</vt:lpstr>
      <vt:lpstr>Cambria</vt:lpstr>
      <vt:lpstr>Garamond</vt:lpstr>
      <vt:lpstr>Lucida Sans Unicode</vt:lpstr>
      <vt:lpstr>Times New Roman</vt:lpstr>
      <vt:lpstr>Verdana</vt:lpstr>
      <vt:lpstr>Wingdings</vt:lpstr>
      <vt:lpstr>Wingdings 2</vt:lpstr>
      <vt:lpstr>Wingdings 3</vt:lpstr>
      <vt:lpstr>Arial</vt:lpstr>
      <vt:lpstr>Concourse</vt:lpstr>
      <vt:lpstr>Chapter 4:   Listening Effectively </vt:lpstr>
      <vt:lpstr>Learning Objectives</vt:lpstr>
      <vt:lpstr>PowerPoint Presentation</vt:lpstr>
      <vt:lpstr>PowerPoint Presentation</vt:lpstr>
      <vt:lpstr> Types of Listening:</vt:lpstr>
      <vt:lpstr> Value of Listening:</vt:lpstr>
      <vt:lpstr> Other Elements to  Effective Listening:</vt:lpstr>
      <vt:lpstr>Barriers to Effective Listening: </vt:lpstr>
      <vt:lpstr> Strategies to Effective Listening: </vt:lpstr>
      <vt:lpstr> Providing Speaker Feedback:</vt:lpstr>
      <vt:lpstr> Encouraging Effective Listening: </vt:lpstr>
      <vt:lpstr>Conclusion:</vt:lpstr>
    </vt:vector>
  </TitlesOfParts>
  <Manager/>
  <Company>Home</Company>
  <LinksUpToDate>false</LinksUpToDate>
  <SharedDoc>false</SharedDoc>
  <HyperlinkBase/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TRANSACTIONAL VIEW OF COMMUNICATION</dc:title>
  <dc:subject/>
  <dc:creator>Victoria</dc:creator>
  <cp:keywords/>
  <dc:description/>
  <cp:lastModifiedBy>Microsoft Office User</cp:lastModifiedBy>
  <cp:revision>42</cp:revision>
  <dcterms:created xsi:type="dcterms:W3CDTF">2007-09-04T03:06:12Z</dcterms:created>
  <dcterms:modified xsi:type="dcterms:W3CDTF">2018-02-28T21:10:13Z</dcterms:modified>
  <cp:category/>
</cp:coreProperties>
</file>