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7"/>
  </p:notesMasterIdLst>
  <p:handoutMasterIdLst>
    <p:handoutMasterId r:id="rId8"/>
  </p:handoutMasterIdLst>
  <p:sldIdLst>
    <p:sldId id="261" r:id="rId2"/>
    <p:sldId id="257" r:id="rId3"/>
    <p:sldId id="263" r:id="rId4"/>
    <p:sldId id="264" r:id="rId5"/>
    <p:sldId id="265" r:id="rId6"/>
  </p:sldIdLst>
  <p:sldSz cx="9144000" cy="6858000" type="screen4x3"/>
  <p:notesSz cx="7086600" cy="94297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861"/>
    <p:restoredTop sz="94643"/>
  </p:normalViewPr>
  <p:slideViewPr>
    <p:cSldViewPr>
      <p:cViewPr>
        <p:scale>
          <a:sx n="70" d="100"/>
          <a:sy n="70" d="100"/>
        </p:scale>
        <p:origin x="696" y="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9A0C3-9B2A-294C-9A90-A9689D860AC6}" type="datetime1">
              <a:rPr lang="en-US" smtClean="0"/>
              <a:t>2/28/18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D0DD8-C7BF-5846-9810-F5510EBF7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730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68C89-3CCA-C54B-9550-FCC4176A7334}" type="datetime1">
              <a:rPr lang="en-US" smtClean="0"/>
              <a:t>2/28/18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708025"/>
            <a:ext cx="4714875" cy="35353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79925"/>
            <a:ext cx="5670550" cy="42433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B7532-C982-124A-B3F3-ABDE9C49F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557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A3F7A5A-7737-42C6-8867-023BA65D9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C74ED-F374-4E41-AE4A-0F01925A9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2715E-9A73-422E-9F9B-7A2E8D7C4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E80C7-82CF-4C62-9222-C570EBCAF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B87D2F-8959-4B39-929C-BA0E6EEBEC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D30921-B889-4F69-A7E3-A80A08126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1AF562-2AC0-4B64-B930-9A92F3159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7310E1-2718-4148-B7FA-124B50A326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FBE57-44C1-4874-900F-ABA6722EBF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89F35B-8052-4139-A8B3-BE9871481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34F991E-AF9B-429F-A24E-2C34800A6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4825CF7-55AD-4966-AEC9-B2F2E3316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2" r:id="rId2"/>
    <p:sldLayoutId id="2147483687" r:id="rId3"/>
    <p:sldLayoutId id="2147483688" r:id="rId4"/>
    <p:sldLayoutId id="2147483689" r:id="rId5"/>
    <p:sldLayoutId id="2147483690" r:id="rId6"/>
    <p:sldLayoutId id="2147483683" r:id="rId7"/>
    <p:sldLayoutId id="2147483691" r:id="rId8"/>
    <p:sldLayoutId id="2147483692" r:id="rId9"/>
    <p:sldLayoutId id="2147483684" r:id="rId10"/>
    <p:sldLayoutId id="2147483685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143000"/>
            <a:ext cx="8153400" cy="609601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u="sng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>Chapter </a:t>
            </a:r>
            <a:r>
              <a:rPr lang="en-US" sz="4000" u="sng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>5</a:t>
            </a:r>
            <a:r>
              <a:rPr lang="en-US" sz="4000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>:  </a:t>
            </a:r>
            <a:r>
              <a:rPr lang="en-US" sz="4000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/>
            </a:r>
            <a:br>
              <a:rPr lang="en-US" sz="4000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</a:br>
            <a:r>
              <a:rPr lang="en-US" sz="4000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>Audience Analysis</a:t>
            </a:r>
            <a:endParaRPr lang="en-US" sz="4000" dirty="0">
              <a:solidFill>
                <a:srgbClr val="0000FF"/>
              </a:solidFill>
              <a:effectLst/>
              <a:latin typeface="Garamond"/>
              <a:cs typeface="Garamond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892" y="1981200"/>
            <a:ext cx="6222216" cy="3886200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534400" cy="4808538"/>
          </a:xfrm>
        </p:spPr>
        <p:txBody>
          <a:bodyPr>
            <a:normAutofit fontScale="47500" lnSpcReduction="20000"/>
          </a:bodyPr>
          <a:lstStyle/>
          <a:p>
            <a:pPr marL="365760" indent="-256032" algn="ctr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5900" b="1" i="1" dirty="0" smtClean="0">
                <a:solidFill>
                  <a:srgbClr val="000000"/>
                </a:solidFill>
                <a:latin typeface="Cambria"/>
                <a:cs typeface="Cambria"/>
              </a:rPr>
              <a:t>After reading your chapter, you </a:t>
            </a:r>
            <a:r>
              <a:rPr lang="en-US" sz="5900" b="1" i="1" dirty="0">
                <a:solidFill>
                  <a:srgbClr val="000000"/>
                </a:solidFill>
                <a:latin typeface="Cambria"/>
                <a:cs typeface="Cambria"/>
              </a:rPr>
              <a:t>will be able to</a:t>
            </a:r>
            <a:r>
              <a:rPr lang="en-US" sz="5900" b="1" i="1" dirty="0" smtClean="0">
                <a:solidFill>
                  <a:srgbClr val="000000"/>
                </a:solidFill>
                <a:latin typeface="Cambria"/>
                <a:cs typeface="Cambria"/>
              </a:rPr>
              <a:t>:</a:t>
            </a:r>
            <a:endParaRPr lang="en-US" sz="5900" b="1" i="1" dirty="0">
              <a:solidFill>
                <a:schemeClr val="bg2">
                  <a:lumMod val="50000"/>
                </a:schemeClr>
              </a:solidFill>
              <a:latin typeface="Cambria"/>
              <a:cs typeface="Cambria"/>
            </a:endParaRPr>
          </a:p>
          <a:p>
            <a:pPr marL="623887" indent="-514350">
              <a:buFont typeface="+mj-lt"/>
              <a:buAutoNum type="arabicPeriod"/>
            </a:pPr>
            <a:endParaRPr lang="en-US" sz="2800" dirty="0"/>
          </a:p>
          <a:p>
            <a:pPr marL="623887" indent="-514350">
              <a:buFont typeface="+mj-lt"/>
              <a:buAutoNum type="arabicPeriod"/>
            </a:pPr>
            <a:r>
              <a:rPr lang="en-US" sz="3800" dirty="0">
                <a:latin typeface="Cambria" charset="0"/>
                <a:ea typeface="Cambria" charset="0"/>
                <a:cs typeface="Cambria" charset="0"/>
              </a:rPr>
              <a:t>L</a:t>
            </a:r>
            <a:r>
              <a:rPr lang="en-US" sz="4600" dirty="0">
                <a:latin typeface="Cambria" charset="0"/>
                <a:ea typeface="Cambria" charset="0"/>
                <a:cs typeface="Cambria" charset="0"/>
              </a:rPr>
              <a:t>ist techniques for analyzing a specific target audience. </a:t>
            </a:r>
          </a:p>
          <a:p>
            <a:pPr marL="623887" indent="-514350">
              <a:buFont typeface="+mj-lt"/>
              <a:buAutoNum type="arabicPeriod"/>
            </a:pPr>
            <a:r>
              <a:rPr lang="en-US" sz="4600" dirty="0" smtClean="0">
                <a:latin typeface="Cambria" charset="0"/>
                <a:ea typeface="Cambria" charset="0"/>
                <a:cs typeface="Cambria" charset="0"/>
              </a:rPr>
              <a:t>Explain </a:t>
            </a:r>
            <a:r>
              <a:rPr lang="en-US" sz="4600" dirty="0">
                <a:latin typeface="Cambria" charset="0"/>
                <a:ea typeface="Cambria" charset="0"/>
                <a:cs typeface="Cambria" charset="0"/>
              </a:rPr>
              <a:t>audience analysis by direct observation. </a:t>
            </a:r>
          </a:p>
          <a:p>
            <a:pPr marL="623887" indent="-514350">
              <a:buFont typeface="+mj-lt"/>
              <a:buAutoNum type="arabicPeriod"/>
            </a:pPr>
            <a:r>
              <a:rPr lang="en-US" sz="4600" dirty="0" smtClean="0">
                <a:latin typeface="Cambria" charset="0"/>
                <a:ea typeface="Cambria" charset="0"/>
                <a:cs typeface="Cambria" charset="0"/>
              </a:rPr>
              <a:t>Describe </a:t>
            </a:r>
            <a:r>
              <a:rPr lang="en-US" sz="4600" dirty="0">
                <a:latin typeface="Cambria" charset="0"/>
                <a:ea typeface="Cambria" charset="0"/>
                <a:cs typeface="Cambria" charset="0"/>
              </a:rPr>
              <a:t>audience analysis by inference. </a:t>
            </a:r>
          </a:p>
          <a:p>
            <a:pPr marL="623887" indent="-514350">
              <a:buFont typeface="+mj-lt"/>
              <a:buAutoNum type="arabicPeriod"/>
            </a:pPr>
            <a:r>
              <a:rPr lang="en-US" sz="4600" dirty="0">
                <a:latin typeface="Cambria" charset="0"/>
                <a:ea typeface="Cambria" charset="0"/>
                <a:cs typeface="Cambria" charset="0"/>
              </a:rPr>
              <a:t>I</a:t>
            </a:r>
            <a:r>
              <a:rPr lang="en-US" sz="4600" dirty="0" smtClean="0">
                <a:latin typeface="Cambria" charset="0"/>
                <a:ea typeface="Cambria" charset="0"/>
                <a:cs typeface="Cambria" charset="0"/>
              </a:rPr>
              <a:t>dentify </a:t>
            </a:r>
            <a:r>
              <a:rPr lang="en-US" sz="4600" dirty="0">
                <a:latin typeface="Cambria" charset="0"/>
                <a:ea typeface="Cambria" charset="0"/>
                <a:cs typeface="Cambria" charset="0"/>
              </a:rPr>
              <a:t>the purpose of a basic questionnaire. </a:t>
            </a:r>
          </a:p>
          <a:p>
            <a:pPr marL="623887" indent="-514350">
              <a:buFont typeface="+mj-lt"/>
              <a:buAutoNum type="arabicPeriod"/>
            </a:pPr>
            <a:r>
              <a:rPr lang="en-US" sz="4600" dirty="0" smtClean="0">
                <a:latin typeface="Cambria" charset="0"/>
                <a:ea typeface="Cambria" charset="0"/>
                <a:cs typeface="Cambria" charset="0"/>
              </a:rPr>
              <a:t>Recognize </a:t>
            </a:r>
            <a:r>
              <a:rPr lang="en-US" sz="4600" dirty="0">
                <a:latin typeface="Cambria" charset="0"/>
                <a:ea typeface="Cambria" charset="0"/>
                <a:cs typeface="Cambria" charset="0"/>
              </a:rPr>
              <a:t>and apply data sampling. </a:t>
            </a:r>
          </a:p>
          <a:p>
            <a:pPr marL="623887" indent="-514350">
              <a:buFont typeface="+mj-lt"/>
              <a:buAutoNum type="arabicPeriod"/>
            </a:pPr>
            <a:r>
              <a:rPr lang="en-US" sz="4600" dirty="0" smtClean="0">
                <a:latin typeface="Cambria" charset="0"/>
                <a:ea typeface="Cambria" charset="0"/>
                <a:cs typeface="Cambria" charset="0"/>
              </a:rPr>
              <a:t>Determine </a:t>
            </a:r>
            <a:r>
              <a:rPr lang="en-US" sz="4600" dirty="0">
                <a:latin typeface="Cambria" charset="0"/>
                <a:ea typeface="Cambria" charset="0"/>
                <a:cs typeface="Cambria" charset="0"/>
              </a:rPr>
              <a:t>when to use a Likert-type test. </a:t>
            </a:r>
          </a:p>
          <a:p>
            <a:pPr marL="623887" indent="-514350">
              <a:buFont typeface="+mj-lt"/>
              <a:buAutoNum type="arabicPeriod"/>
            </a:pPr>
            <a:r>
              <a:rPr lang="en-US" sz="4600" dirty="0" smtClean="0">
                <a:latin typeface="Cambria" charset="0"/>
                <a:ea typeface="Cambria" charset="0"/>
                <a:cs typeface="Cambria" charset="0"/>
              </a:rPr>
              <a:t>Define </a:t>
            </a:r>
            <a:r>
              <a:rPr lang="en-US" sz="4600" dirty="0">
                <a:latin typeface="Cambria" charset="0"/>
                <a:ea typeface="Cambria" charset="0"/>
                <a:cs typeface="Cambria" charset="0"/>
              </a:rPr>
              <a:t>the five categories of audience analysis. </a:t>
            </a:r>
          </a:p>
          <a:p>
            <a:pPr marL="623887" indent="-514350">
              <a:buFont typeface="+mj-lt"/>
              <a:buAutoNum type="arabicPeriod"/>
            </a:pPr>
            <a:r>
              <a:rPr lang="en-US" sz="4600" dirty="0" smtClean="0">
                <a:latin typeface="Cambria" charset="0"/>
                <a:ea typeface="Cambria" charset="0"/>
                <a:cs typeface="Cambria" charset="0"/>
              </a:rPr>
              <a:t>Summarize </a:t>
            </a:r>
            <a:r>
              <a:rPr lang="en-US" sz="4600" dirty="0">
                <a:latin typeface="Cambria" charset="0"/>
                <a:ea typeface="Cambria" charset="0"/>
                <a:cs typeface="Cambria" charset="0"/>
              </a:rPr>
              <a:t>the purpose of the situational analysis. </a:t>
            </a:r>
          </a:p>
          <a:p>
            <a:pPr marL="623887" indent="-514350">
              <a:buFont typeface="+mj-lt"/>
              <a:buAutoNum type="arabicPeriod"/>
            </a:pPr>
            <a:r>
              <a:rPr lang="en-US" sz="4600" dirty="0" smtClean="0">
                <a:latin typeface="Cambria" charset="0"/>
                <a:ea typeface="Cambria" charset="0"/>
                <a:cs typeface="Cambria" charset="0"/>
              </a:rPr>
              <a:t>Explain </a:t>
            </a:r>
            <a:r>
              <a:rPr lang="en-US" sz="4600" dirty="0">
                <a:latin typeface="Cambria" charset="0"/>
                <a:ea typeface="Cambria" charset="0"/>
                <a:cs typeface="Cambria" charset="0"/>
              </a:rPr>
              <a:t>audience analysis by demography. </a:t>
            </a:r>
          </a:p>
          <a:p>
            <a:pPr marL="623887" indent="-514350">
              <a:buFont typeface="+mj-lt"/>
              <a:buAutoNum type="arabicPeriod"/>
            </a:pPr>
            <a:r>
              <a:rPr lang="en-US" sz="4600" dirty="0" smtClean="0">
                <a:latin typeface="Cambria" charset="0"/>
                <a:ea typeface="Cambria" charset="0"/>
                <a:cs typeface="Cambria" charset="0"/>
              </a:rPr>
              <a:t>Recognize </a:t>
            </a:r>
            <a:r>
              <a:rPr lang="en-US" sz="4600" dirty="0">
                <a:latin typeface="Cambria" charset="0"/>
                <a:ea typeface="Cambria" charset="0"/>
                <a:cs typeface="Cambria" charset="0"/>
              </a:rPr>
              <a:t>the difference between beliefs, attitudes and values. </a:t>
            </a:r>
          </a:p>
          <a:p>
            <a:pPr marL="623887" indent="-514350">
              <a:buFont typeface="+mj-lt"/>
              <a:buAutoNum type="arabicPeriod"/>
            </a:pPr>
            <a:r>
              <a:rPr lang="en-US" sz="4600" dirty="0" smtClean="0">
                <a:latin typeface="Cambria" charset="0"/>
                <a:ea typeface="Cambria" charset="0"/>
                <a:cs typeface="Cambria" charset="0"/>
              </a:rPr>
              <a:t>Identify </a:t>
            </a:r>
            <a:r>
              <a:rPr lang="en-US" sz="4600" dirty="0">
                <a:latin typeface="Cambria" charset="0"/>
                <a:ea typeface="Cambria" charset="0"/>
                <a:cs typeface="Cambria" charset="0"/>
              </a:rPr>
              <a:t>reasons for sampling a multicultural audience. </a:t>
            </a:r>
          </a:p>
          <a:p>
            <a:pPr marL="623887" indent="-514350">
              <a:buFont typeface="+mj-lt"/>
              <a:buAutoNum type="arabicPeriod"/>
            </a:pPr>
            <a:r>
              <a:rPr lang="en-US" sz="4600" dirty="0" smtClean="0">
                <a:latin typeface="Cambria" charset="0"/>
                <a:ea typeface="Cambria" charset="0"/>
                <a:cs typeface="Cambria" charset="0"/>
              </a:rPr>
              <a:t>Apply </a:t>
            </a:r>
            <a:r>
              <a:rPr lang="en-US" sz="4600" dirty="0">
                <a:latin typeface="Cambria" charset="0"/>
                <a:ea typeface="Cambria" charset="0"/>
                <a:cs typeface="Cambria" charset="0"/>
              </a:rPr>
              <a:t>the chapter concepts in final questions and activities. 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en-US" sz="2800" dirty="0">
              <a:latin typeface="Times New Roman" pitchFamily="18" charset="0"/>
            </a:endParaRP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800" dirty="0">
              <a:latin typeface="Times New Roman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Learning Objectives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762000"/>
            <a:ext cx="77247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3 Approaches to Audience Analysis: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FBE57-44C1-4874-900F-ABA6722EBFD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49114" y="2514600"/>
            <a:ext cx="4661597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Cambria" charset="0"/>
                <a:ea typeface="Cambria" charset="0"/>
                <a:cs typeface="Cambria" charset="0"/>
              </a:rPr>
              <a:t>Direct Observation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Cambria" charset="0"/>
                <a:ea typeface="Cambria" charset="0"/>
                <a:cs typeface="Cambria" charset="0"/>
              </a:rPr>
              <a:t>Inference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Cambria" charset="0"/>
                <a:ea typeface="Cambria" charset="0"/>
                <a:cs typeface="Cambria" charset="0"/>
              </a:rPr>
              <a:t>Data Sampling</a:t>
            </a:r>
          </a:p>
          <a:p>
            <a:pPr marL="971550" lvl="1" indent="-514350">
              <a:buFont typeface="Arial" charset="0"/>
              <a:buChar char="•"/>
            </a:pPr>
            <a:r>
              <a:rPr lang="en-US" sz="2800" dirty="0" smtClean="0">
                <a:latin typeface="Cambria" charset="0"/>
                <a:ea typeface="Cambria" charset="0"/>
                <a:cs typeface="Cambria" charset="0"/>
              </a:rPr>
              <a:t>Basic Questionnaire</a:t>
            </a:r>
          </a:p>
          <a:p>
            <a:pPr marL="971550" lvl="1" indent="-514350">
              <a:buFont typeface="Arial" charset="0"/>
              <a:buChar char="•"/>
            </a:pPr>
            <a:r>
              <a:rPr lang="en-US" sz="2800" dirty="0" smtClean="0">
                <a:latin typeface="Cambria" charset="0"/>
                <a:ea typeface="Cambria" charset="0"/>
                <a:cs typeface="Cambria" charset="0"/>
              </a:rPr>
              <a:t>Ordered Categories</a:t>
            </a:r>
          </a:p>
          <a:p>
            <a:pPr marL="971550" lvl="1" indent="-514350">
              <a:buFont typeface="Arial" charset="0"/>
              <a:buChar char="•"/>
            </a:pPr>
            <a:r>
              <a:rPr lang="en-US" sz="2800" dirty="0" smtClean="0">
                <a:latin typeface="Cambria" charset="0"/>
                <a:ea typeface="Cambria" charset="0"/>
                <a:cs typeface="Cambria" charset="0"/>
              </a:rPr>
              <a:t>Likert-Type Testing</a:t>
            </a:r>
            <a:endParaRPr lang="en-US" sz="2800" dirty="0">
              <a:latin typeface="Cambria" charset="0"/>
              <a:ea typeface="Cambria" charset="0"/>
              <a:cs typeface="Cambria" charset="0"/>
            </a:endParaRPr>
          </a:p>
          <a:p>
            <a:pPr marL="1371600" indent="-1371600">
              <a:tabLst>
                <a:tab pos="914400" algn="l"/>
                <a:tab pos="1371600" algn="l"/>
                <a:tab pos="1828800" algn="l"/>
              </a:tabLst>
              <a:defRPr/>
            </a:pPr>
            <a:r>
              <a:rPr lang="en-US" sz="2400" dirty="0">
                <a:latin typeface="Cambria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885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762000"/>
            <a:ext cx="77247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5 Categories of Audience Analysis: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FBE57-44C1-4874-900F-ABA6722EBFD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49114" y="2514600"/>
            <a:ext cx="496128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Cambria" charset="0"/>
                <a:ea typeface="Cambria" charset="0"/>
                <a:cs typeface="Cambria" charset="0"/>
              </a:rPr>
              <a:t>Situational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Cambria" charset="0"/>
                <a:ea typeface="Cambria" charset="0"/>
                <a:cs typeface="Cambria" charset="0"/>
              </a:rPr>
              <a:t>Demographic </a:t>
            </a:r>
            <a:r>
              <a:rPr lang="en-US" sz="3200" dirty="0">
                <a:latin typeface="Cambria" charset="0"/>
                <a:ea typeface="Cambria" charset="0"/>
                <a:cs typeface="Cambria" charset="0"/>
              </a:rPr>
              <a:t>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Cambria" charset="0"/>
                <a:ea typeface="Cambria" charset="0"/>
                <a:cs typeface="Cambria" charset="0"/>
              </a:rPr>
              <a:t>Psychological Analysis</a:t>
            </a:r>
          </a:p>
          <a:p>
            <a:pPr marL="971550" lvl="1" indent="-514350">
              <a:buFont typeface="Arial" charset="0"/>
              <a:buChar char="•"/>
            </a:pPr>
            <a:r>
              <a:rPr lang="en-US" sz="2800" dirty="0" smtClean="0">
                <a:latin typeface="Cambria" charset="0"/>
                <a:ea typeface="Cambria" charset="0"/>
                <a:cs typeface="Cambria" charset="0"/>
              </a:rPr>
              <a:t>Attitudes</a:t>
            </a:r>
          </a:p>
          <a:p>
            <a:pPr marL="971550" lvl="1" indent="-514350">
              <a:buFont typeface="Arial" charset="0"/>
              <a:buChar char="•"/>
            </a:pPr>
            <a:r>
              <a:rPr lang="en-US" sz="2800" dirty="0" smtClean="0">
                <a:latin typeface="Cambria" charset="0"/>
                <a:ea typeface="Cambria" charset="0"/>
                <a:cs typeface="Cambria" charset="0"/>
              </a:rPr>
              <a:t>Beliefs</a:t>
            </a:r>
          </a:p>
          <a:p>
            <a:pPr marL="971550" lvl="1" indent="-514350">
              <a:buFont typeface="Arial" charset="0"/>
              <a:buChar char="•"/>
            </a:pPr>
            <a:r>
              <a:rPr lang="en-US" sz="2800" dirty="0" smtClean="0">
                <a:latin typeface="Cambria" charset="0"/>
                <a:ea typeface="Cambria" charset="0"/>
                <a:cs typeface="Cambria" charset="0"/>
              </a:rPr>
              <a:t>Values</a:t>
            </a:r>
            <a:endParaRPr lang="en-US" sz="2800" dirty="0">
              <a:latin typeface="Cambria" charset="0"/>
              <a:ea typeface="Cambria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05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762000"/>
            <a:ext cx="77247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5 Categor</a:t>
            </a: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i</a:t>
            </a: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es of Audience Analysis: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FBE57-44C1-4874-900F-ABA6722EBFD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67544" y="2266176"/>
            <a:ext cx="4961286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3200" dirty="0">
                <a:latin typeface="Cambria" pitchFamily="18" charset="0"/>
              </a:rPr>
              <a:t>Multicultural Analysis</a:t>
            </a:r>
          </a:p>
          <a:p>
            <a:pPr marL="971550" lvl="1" indent="-514350">
              <a:buFont typeface="Arial" charset="0"/>
              <a:buChar char="•"/>
            </a:pPr>
            <a:r>
              <a:rPr lang="en-US" sz="2800" dirty="0">
                <a:latin typeface="Cambria" pitchFamily="18" charset="0"/>
              </a:rPr>
              <a:t>Language</a:t>
            </a:r>
          </a:p>
          <a:p>
            <a:pPr marL="971550" lvl="1" indent="-514350">
              <a:buFont typeface="Arial" charset="0"/>
              <a:buChar char="•"/>
            </a:pPr>
            <a:r>
              <a:rPr lang="en-US" sz="2800" dirty="0">
                <a:latin typeface="Cambria" pitchFamily="18" charset="0"/>
              </a:rPr>
              <a:t>Cognition</a:t>
            </a:r>
          </a:p>
          <a:p>
            <a:pPr marL="971550" lvl="1" indent="-514350">
              <a:buFont typeface="Arial" charset="0"/>
              <a:buChar char="•"/>
            </a:pPr>
            <a:r>
              <a:rPr lang="en-US" sz="2800" dirty="0">
                <a:latin typeface="Cambria" pitchFamily="18" charset="0"/>
              </a:rPr>
              <a:t>Ethnocentricity</a:t>
            </a:r>
          </a:p>
          <a:p>
            <a:pPr marL="971550" lvl="1" indent="-514350">
              <a:buFont typeface="Arial" charset="0"/>
              <a:buChar char="•"/>
            </a:pPr>
            <a:r>
              <a:rPr lang="en-US" sz="2800" dirty="0">
                <a:latin typeface="Cambria" pitchFamily="18" charset="0"/>
              </a:rPr>
              <a:t>Values</a:t>
            </a:r>
          </a:p>
          <a:p>
            <a:pPr marL="971550" lvl="1" indent="-514350">
              <a:buFont typeface="Arial" charset="0"/>
              <a:buChar char="•"/>
            </a:pPr>
            <a:r>
              <a:rPr lang="en-US" sz="2800" dirty="0">
                <a:latin typeface="Cambria" pitchFamily="18" charset="0"/>
              </a:rPr>
              <a:t>Communication Styles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3200" dirty="0">
                <a:latin typeface="Cambria" charset="0"/>
                <a:ea typeface="Cambria" charset="0"/>
                <a:cs typeface="Cambria" charset="0"/>
              </a:rPr>
              <a:t> Topic Interest/Prior Knowledge Analysis</a:t>
            </a:r>
          </a:p>
          <a:p>
            <a:pPr marL="514350" indent="-514350">
              <a:buFont typeface="+mj-lt"/>
              <a:buAutoNum type="arabicPeriod" startAt="4"/>
            </a:pPr>
            <a:endParaRPr lang="en-US" sz="3200" dirty="0">
              <a:latin typeface="Cambria" pitchFamily="18" charset="0"/>
            </a:endParaRPr>
          </a:p>
          <a:p>
            <a:pPr marL="1371600" indent="-1371600">
              <a:buFont typeface="+mj-lt"/>
              <a:buAutoNum type="arabicPeriod" startAt="4"/>
              <a:tabLst>
                <a:tab pos="914400" algn="l"/>
                <a:tab pos="1371600" algn="l"/>
                <a:tab pos="1828800" algn="l"/>
              </a:tabLst>
              <a:defRPr/>
            </a:pPr>
            <a:endParaRPr lang="en-US" sz="3200" dirty="0">
              <a:latin typeface="Cambria" pitchFamily="18" charset="0"/>
            </a:endParaRPr>
          </a:p>
          <a:p>
            <a:pPr marL="1371600" indent="-1371600">
              <a:buFont typeface="+mj-lt"/>
              <a:buAutoNum type="arabicPeriod" startAt="4"/>
              <a:tabLst>
                <a:tab pos="914400" algn="l"/>
                <a:tab pos="1371600" algn="l"/>
                <a:tab pos="1828800" algn="l"/>
              </a:tabLst>
              <a:defRPr/>
            </a:pPr>
            <a:endParaRPr lang="en-US" sz="3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11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0">
      <a:dk1>
        <a:srgbClr val="0000FF"/>
      </a:dk1>
      <a:lt1>
        <a:sysClr val="window" lastClr="FFFFFF"/>
      </a:lt1>
      <a:dk2>
        <a:srgbClr val="464646"/>
      </a:dk2>
      <a:lt2>
        <a:srgbClr val="DEF5FA"/>
      </a:lt2>
      <a:accent1>
        <a:srgbClr val="0000F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540</TotalTime>
  <Words>165</Words>
  <Application>Microsoft Macintosh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Calibri</vt:lpstr>
      <vt:lpstr>Cambria</vt:lpstr>
      <vt:lpstr>Garamond</vt:lpstr>
      <vt:lpstr>Lucida Sans Unicode</vt:lpstr>
      <vt:lpstr>Times New Roman</vt:lpstr>
      <vt:lpstr>Verdana</vt:lpstr>
      <vt:lpstr>Wingdings 2</vt:lpstr>
      <vt:lpstr>Wingdings 3</vt:lpstr>
      <vt:lpstr>Arial</vt:lpstr>
      <vt:lpstr>Concourse</vt:lpstr>
      <vt:lpstr>Chapter 5:   Audience Analysis</vt:lpstr>
      <vt:lpstr>Learning Objectives</vt:lpstr>
      <vt:lpstr>PowerPoint Presentation</vt:lpstr>
      <vt:lpstr>PowerPoint Presentation</vt:lpstr>
      <vt:lpstr>PowerPoint Presentation</vt:lpstr>
    </vt:vector>
  </TitlesOfParts>
  <Manager/>
  <Company>Home</Company>
  <LinksUpToDate>false</LinksUpToDate>
  <SharedDoc>false</SharedDoc>
  <HyperlinkBase/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TRANSACTIONAL VIEW OF COMMUNICATION</dc:title>
  <dc:subject/>
  <dc:creator>Victoria</dc:creator>
  <cp:keywords/>
  <dc:description/>
  <cp:lastModifiedBy>Microsoft Office User</cp:lastModifiedBy>
  <cp:revision>33</cp:revision>
  <dcterms:created xsi:type="dcterms:W3CDTF">2007-09-04T03:06:12Z</dcterms:created>
  <dcterms:modified xsi:type="dcterms:W3CDTF">2018-02-28T23:10:44Z</dcterms:modified>
  <cp:category/>
</cp:coreProperties>
</file>