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showGuides="1">
      <p:cViewPr varScale="1">
        <p:scale>
          <a:sx n="119" d="100"/>
          <a:sy n="119" d="100"/>
        </p:scale>
        <p:origin x="11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Organizing and Outlining</a:t>
            </a:r>
            <a:endParaRPr lang="en-US" dirty="0"/>
          </a:p>
        </p:txBody>
      </p:sp>
      <p:sp>
        <p:nvSpPr>
          <p:cNvPr id="3" name="Subtitle 2"/>
          <p:cNvSpPr>
            <a:spLocks noGrp="1"/>
          </p:cNvSpPr>
          <p:nvPr>
            <p:ph type="subTitle" idx="1"/>
          </p:nvPr>
        </p:nvSpPr>
        <p:spPr/>
        <p:txBody>
          <a:bodyPr>
            <a:normAutofit lnSpcReduction="10000"/>
          </a:bodyPr>
          <a:lstStyle/>
          <a:p>
            <a:r>
              <a:rPr lang="en-US" dirty="0" smtClean="0"/>
              <a:t>Chapter 6 of T. Rice (2017)</a:t>
            </a:r>
          </a:p>
          <a:p>
            <a:r>
              <a:rPr lang="en-US" dirty="0" smtClean="0"/>
              <a:t>Fundamentals of Public Speaking</a:t>
            </a:r>
          </a:p>
          <a:p>
            <a:r>
              <a:rPr lang="en-US" dirty="0" smtClean="0"/>
              <a:t>Chapter by Joshua T. </a:t>
            </a:r>
            <a:r>
              <a:rPr lang="en-US" smtClean="0"/>
              <a:t>Barnett</a:t>
            </a:r>
            <a:endParaRPr lang="en-US" dirty="0"/>
          </a:p>
        </p:txBody>
      </p:sp>
    </p:spTree>
    <p:extLst>
      <p:ext uri="{BB962C8B-B14F-4D97-AF65-F5344CB8AC3E}">
        <p14:creationId xmlns:p14="http://schemas.microsoft.com/office/powerpoint/2010/main" val="241630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Causal</a:t>
            </a:r>
            <a:endParaRPr lang="en-US" dirty="0"/>
          </a:p>
        </p:txBody>
      </p:sp>
      <p:sp>
        <p:nvSpPr>
          <p:cNvPr id="3" name="Content Placeholder 2"/>
          <p:cNvSpPr>
            <a:spLocks noGrp="1"/>
          </p:cNvSpPr>
          <p:nvPr>
            <p:ph idx="1"/>
          </p:nvPr>
        </p:nvSpPr>
        <p:spPr/>
        <p:txBody>
          <a:bodyPr/>
          <a:lstStyle/>
          <a:p>
            <a:r>
              <a:rPr lang="en-US" dirty="0" smtClean="0"/>
              <a:t>A </a:t>
            </a:r>
            <a:r>
              <a:rPr lang="en-US" dirty="0"/>
              <a:t>causal speech informs audience members about causes and effects that have already happened with respect to some condition, event, etc. </a:t>
            </a:r>
            <a:endParaRPr lang="en-US" dirty="0" smtClean="0"/>
          </a:p>
          <a:p>
            <a:r>
              <a:rPr lang="en-US" dirty="0" smtClean="0"/>
              <a:t>One </a:t>
            </a:r>
            <a:r>
              <a:rPr lang="en-US" dirty="0"/>
              <a:t>approach can be to share what caused something to happen, and what the effects were. </a:t>
            </a:r>
            <a:endParaRPr lang="en-US" dirty="0" smtClean="0"/>
          </a:p>
          <a:p>
            <a:r>
              <a:rPr lang="en-US" dirty="0" smtClean="0"/>
              <a:t>Or</a:t>
            </a:r>
            <a:r>
              <a:rPr lang="en-US" dirty="0"/>
              <a:t>, the reverse approach can be taken where a speaker can begin by sharing the effects of something that occurred, and then share what caused it.</a:t>
            </a:r>
          </a:p>
        </p:txBody>
      </p:sp>
    </p:spTree>
    <p:extLst>
      <p:ext uri="{BB962C8B-B14F-4D97-AF65-F5344CB8AC3E}">
        <p14:creationId xmlns:p14="http://schemas.microsoft.com/office/powerpoint/2010/main" val="134271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Main Points</a:t>
            </a:r>
            <a:endParaRPr lang="en-US" dirty="0"/>
          </a:p>
        </p:txBody>
      </p:sp>
      <p:sp>
        <p:nvSpPr>
          <p:cNvPr id="3" name="Content Placeholder 2"/>
          <p:cNvSpPr>
            <a:spLocks noGrp="1"/>
          </p:cNvSpPr>
          <p:nvPr>
            <p:ph idx="1"/>
          </p:nvPr>
        </p:nvSpPr>
        <p:spPr/>
        <p:txBody>
          <a:bodyPr/>
          <a:lstStyle/>
          <a:p>
            <a:r>
              <a:rPr lang="en-US" dirty="0"/>
              <a:t>To link the ideas of your speech, you will need to develop signposts, “words and gestures </a:t>
            </a:r>
            <a:r>
              <a:rPr lang="en-US" dirty="0" smtClean="0"/>
              <a:t>that allow </a:t>
            </a:r>
            <a:r>
              <a:rPr lang="en-US" dirty="0"/>
              <a:t>you to move smoothly from one idea to the next throughout </a:t>
            </a:r>
            <a:r>
              <a:rPr lang="en-US" dirty="0" smtClean="0"/>
              <a:t>your speech</a:t>
            </a:r>
            <a:r>
              <a:rPr lang="en-US" dirty="0"/>
              <a:t>, showing relationships between ideas and emphasizing important points</a:t>
            </a:r>
            <a:r>
              <a:rPr lang="en-US" dirty="0" smtClean="0"/>
              <a:t>.”</a:t>
            </a:r>
          </a:p>
          <a:p>
            <a:r>
              <a:rPr lang="en-US" i="1" dirty="0"/>
              <a:t>Transitional statements, internal previews, and summaries </a:t>
            </a:r>
            <a:r>
              <a:rPr lang="en-US" dirty="0"/>
              <a:t>are all signposts that can help keep your speech moving along.</a:t>
            </a:r>
          </a:p>
        </p:txBody>
      </p:sp>
    </p:spTree>
    <p:extLst>
      <p:ext uri="{BB962C8B-B14F-4D97-AF65-F5344CB8AC3E}">
        <p14:creationId xmlns:p14="http://schemas.microsoft.com/office/powerpoint/2010/main" val="45921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Connecting: Transitional Statements to Show Similarity and Difference</a:t>
            </a:r>
          </a:p>
        </p:txBody>
      </p:sp>
      <p:sp>
        <p:nvSpPr>
          <p:cNvPr id="3" name="Content Placeholder 2"/>
          <p:cNvSpPr>
            <a:spLocks noGrp="1"/>
          </p:cNvSpPr>
          <p:nvPr>
            <p:ph idx="1"/>
          </p:nvPr>
        </p:nvSpPr>
        <p:spPr/>
        <p:txBody>
          <a:bodyPr>
            <a:normAutofit/>
          </a:bodyPr>
          <a:lstStyle/>
          <a:p>
            <a:r>
              <a:rPr lang="en-US" dirty="0"/>
              <a:t>“Similarly” </a:t>
            </a:r>
            <a:r>
              <a:rPr lang="en-US" dirty="0" smtClean="0"/>
              <a:t>………………………….......“</a:t>
            </a:r>
            <a:r>
              <a:rPr lang="en-US" dirty="0"/>
              <a:t>However”</a:t>
            </a:r>
          </a:p>
          <a:p>
            <a:r>
              <a:rPr lang="en-US" dirty="0"/>
              <a:t>• “In the same way” </a:t>
            </a:r>
            <a:r>
              <a:rPr lang="en-US" dirty="0" smtClean="0"/>
              <a:t>……………………“</a:t>
            </a:r>
            <a:r>
              <a:rPr lang="en-US" dirty="0"/>
              <a:t>Unlike the last point</a:t>
            </a:r>
            <a:r>
              <a:rPr lang="en-US" dirty="0" smtClean="0"/>
              <a:t>”</a:t>
            </a:r>
            <a:endParaRPr lang="en-US" dirty="0"/>
          </a:p>
          <a:p>
            <a:r>
              <a:rPr lang="en-US" dirty="0"/>
              <a:t>• “Also” </a:t>
            </a:r>
            <a:r>
              <a:rPr lang="en-US" dirty="0" smtClean="0"/>
              <a:t>………………………………..“</a:t>
            </a:r>
            <a:r>
              <a:rPr lang="en-US" dirty="0"/>
              <a:t>On the other hand”</a:t>
            </a:r>
          </a:p>
          <a:p>
            <a:r>
              <a:rPr lang="en-US" dirty="0"/>
              <a:t>• “Likewise</a:t>
            </a:r>
            <a:r>
              <a:rPr lang="en-US" dirty="0" smtClean="0"/>
              <a:t>”……………………………“</a:t>
            </a:r>
            <a:r>
              <a:rPr lang="en-US" dirty="0"/>
              <a:t>Conversely”</a:t>
            </a:r>
          </a:p>
          <a:p>
            <a:r>
              <a:rPr lang="en-US" dirty="0"/>
              <a:t>• “In other words</a:t>
            </a:r>
            <a:r>
              <a:rPr lang="en-US" dirty="0" smtClean="0"/>
              <a:t>”…………………….“</a:t>
            </a:r>
            <a:r>
              <a:rPr lang="en-US" dirty="0"/>
              <a:t>In opposition”</a:t>
            </a:r>
          </a:p>
          <a:p>
            <a:r>
              <a:rPr lang="en-US" dirty="0"/>
              <a:t>• “Another view is that”</a:t>
            </a:r>
          </a:p>
        </p:txBody>
      </p:sp>
    </p:spTree>
    <p:extLst>
      <p:ext uri="{BB962C8B-B14F-4D97-AF65-F5344CB8AC3E}">
        <p14:creationId xmlns:p14="http://schemas.microsoft.com/office/powerpoint/2010/main" val="53524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Statements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Y</a:t>
            </a:r>
            <a:r>
              <a:rPr lang="en-US" dirty="0" smtClean="0"/>
              <a:t>our </a:t>
            </a:r>
            <a:r>
              <a:rPr lang="en-US" dirty="0"/>
              <a:t>transition may just be a word or short phrase. For instance, you might say “next,” “also,” or “moreover</a:t>
            </a:r>
            <a:r>
              <a:rPr lang="en-US" dirty="0" smtClean="0"/>
              <a:t>.</a:t>
            </a:r>
          </a:p>
          <a:p>
            <a:r>
              <a:rPr lang="en-US" dirty="0"/>
              <a:t>You can also enumerate your speech points and signal transitions by starting each point with “First,” “Second,” “Third,” et cetera</a:t>
            </a:r>
            <a:r>
              <a:rPr lang="en-US" dirty="0" smtClean="0"/>
              <a:t>.</a:t>
            </a:r>
          </a:p>
          <a:p>
            <a:r>
              <a:rPr lang="en-US" dirty="0"/>
              <a:t>You might also incorporate non-verbal transitions, such as brief pauses or a movement across the stage. </a:t>
            </a:r>
            <a:endParaRPr lang="en-US" dirty="0" smtClean="0"/>
          </a:p>
          <a:p>
            <a:r>
              <a:rPr lang="en-US" dirty="0" smtClean="0"/>
              <a:t>Pausing </a:t>
            </a:r>
            <a:r>
              <a:rPr lang="en-US" dirty="0"/>
              <a:t>to look at your audience, stepping out from behind a podium, or even raising or lowering the rate of your voice can signal to audience members that you are transitioning.</a:t>
            </a:r>
          </a:p>
        </p:txBody>
      </p:sp>
    </p:spTree>
    <p:extLst>
      <p:ext uri="{BB962C8B-B14F-4D97-AF65-F5344CB8AC3E}">
        <p14:creationId xmlns:p14="http://schemas.microsoft.com/office/powerpoint/2010/main" val="292962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Internal Summaries &amp; Internal Previews</a:t>
            </a:r>
            <a:endParaRPr lang="en-US" dirty="0"/>
          </a:p>
        </p:txBody>
      </p:sp>
      <p:sp>
        <p:nvSpPr>
          <p:cNvPr id="3" name="Content Placeholder 2"/>
          <p:cNvSpPr>
            <a:spLocks noGrp="1"/>
          </p:cNvSpPr>
          <p:nvPr>
            <p:ph idx="1"/>
          </p:nvPr>
        </p:nvSpPr>
        <p:spPr/>
        <p:txBody>
          <a:bodyPr/>
          <a:lstStyle/>
          <a:p>
            <a:r>
              <a:rPr lang="en-US" dirty="0"/>
              <a:t>Summaries provide a recap of what has already been said, making it more likely that audiences will remember the points that they hear again</a:t>
            </a:r>
            <a:r>
              <a:rPr lang="en-US" dirty="0" smtClean="0"/>
              <a:t>.</a:t>
            </a:r>
          </a:p>
          <a:p>
            <a:r>
              <a:rPr lang="en-US" dirty="0" smtClean="0"/>
              <a:t>Internal </a:t>
            </a:r>
            <a:r>
              <a:rPr lang="en-US" dirty="0"/>
              <a:t>previews lay out what will occur next in your speech</a:t>
            </a:r>
            <a:r>
              <a:rPr lang="en-US" dirty="0" smtClean="0"/>
              <a:t>.</a:t>
            </a:r>
          </a:p>
          <a:p>
            <a:r>
              <a:rPr lang="en-US" dirty="0"/>
              <a:t>S</a:t>
            </a:r>
            <a:r>
              <a:rPr lang="en-US" dirty="0" smtClean="0"/>
              <a:t>ummaries </a:t>
            </a:r>
            <a:r>
              <a:rPr lang="en-US" dirty="0"/>
              <a:t>can be combined with internal previews to alert audience members that the next point builds on those that they have already heard</a:t>
            </a:r>
            <a:r>
              <a:rPr lang="en-US" dirty="0" smtClean="0"/>
              <a:t>.</a:t>
            </a:r>
          </a:p>
          <a:p>
            <a:r>
              <a:rPr lang="en-US" dirty="0" smtClean="0"/>
              <a:t>If </a:t>
            </a:r>
            <a:r>
              <a:rPr lang="en-US" dirty="0"/>
              <a:t>you use an internal summary and internal preview between main points, </a:t>
            </a:r>
            <a:r>
              <a:rPr lang="en-US" dirty="0" smtClean="0"/>
              <a:t>then state </a:t>
            </a:r>
            <a:r>
              <a:rPr lang="en-US" dirty="0"/>
              <a:t>a clear main point following the internal preview.</a:t>
            </a:r>
          </a:p>
        </p:txBody>
      </p:sp>
    </p:spTree>
    <p:extLst>
      <p:ext uri="{BB962C8B-B14F-4D97-AF65-F5344CB8AC3E}">
        <p14:creationId xmlns:p14="http://schemas.microsoft.com/office/powerpoint/2010/main" val="400688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Outlining</a:t>
            </a:r>
            <a:endParaRPr lang="en-US" dirty="0"/>
          </a:p>
        </p:txBody>
      </p:sp>
      <p:sp>
        <p:nvSpPr>
          <p:cNvPr id="3" name="Content Placeholder 2"/>
          <p:cNvSpPr>
            <a:spLocks noGrp="1"/>
          </p:cNvSpPr>
          <p:nvPr>
            <p:ph idx="1"/>
          </p:nvPr>
        </p:nvSpPr>
        <p:spPr/>
        <p:txBody>
          <a:bodyPr/>
          <a:lstStyle/>
          <a:p>
            <a:r>
              <a:rPr lang="en-US" dirty="0"/>
              <a:t>Writing an outline </a:t>
            </a:r>
            <a:r>
              <a:rPr lang="en-US" dirty="0" smtClean="0"/>
              <a:t>forces speakers </a:t>
            </a:r>
            <a:r>
              <a:rPr lang="en-US" dirty="0"/>
              <a:t>to think about the main ideas, known as main points, and sub-points, the examples they wish to include, and the ways in which these elements correspond to one </a:t>
            </a:r>
            <a:r>
              <a:rPr lang="en-US" dirty="0" smtClean="0"/>
              <a:t>another</a:t>
            </a:r>
          </a:p>
          <a:p>
            <a:r>
              <a:rPr lang="en-US" dirty="0" smtClean="0"/>
              <a:t>Two main forms of outline are the </a:t>
            </a:r>
            <a:r>
              <a:rPr lang="en-US" i="1" dirty="0" smtClean="0"/>
              <a:t>preparation</a:t>
            </a:r>
            <a:r>
              <a:rPr lang="en-US" dirty="0" smtClean="0"/>
              <a:t> outline and the </a:t>
            </a:r>
            <a:r>
              <a:rPr lang="en-US" i="1" dirty="0" smtClean="0"/>
              <a:t>speaking outline</a:t>
            </a:r>
          </a:p>
          <a:p>
            <a:endParaRPr lang="en-US" dirty="0"/>
          </a:p>
        </p:txBody>
      </p:sp>
    </p:spTree>
    <p:extLst>
      <p:ext uri="{BB962C8B-B14F-4D97-AF65-F5344CB8AC3E}">
        <p14:creationId xmlns:p14="http://schemas.microsoft.com/office/powerpoint/2010/main" val="100677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Outline</a:t>
            </a:r>
            <a:endParaRPr lang="en-US" dirty="0"/>
          </a:p>
        </p:txBody>
      </p:sp>
      <p:sp>
        <p:nvSpPr>
          <p:cNvPr id="3" name="Content Placeholder 2"/>
          <p:cNvSpPr>
            <a:spLocks noGrp="1"/>
          </p:cNvSpPr>
          <p:nvPr>
            <p:ph idx="1"/>
          </p:nvPr>
        </p:nvSpPr>
        <p:spPr/>
        <p:txBody>
          <a:bodyPr>
            <a:normAutofit/>
          </a:bodyPr>
          <a:lstStyle/>
          <a:p>
            <a:r>
              <a:rPr lang="en-US" dirty="0"/>
              <a:t>The preparation outline </a:t>
            </a:r>
            <a:r>
              <a:rPr lang="en-US" dirty="0" smtClean="0"/>
              <a:t>helps </a:t>
            </a:r>
            <a:r>
              <a:rPr lang="en-US" dirty="0"/>
              <a:t>you prepare the </a:t>
            </a:r>
            <a:r>
              <a:rPr lang="en-US" dirty="0" smtClean="0"/>
              <a:t>speech:</a:t>
            </a:r>
          </a:p>
          <a:p>
            <a:pPr lvl="1"/>
            <a:r>
              <a:rPr lang="en-US" dirty="0" smtClean="0"/>
              <a:t>Focus on </a:t>
            </a:r>
            <a:r>
              <a:rPr lang="en-US" dirty="0"/>
              <a:t>finalizing the specific purpose and thesis </a:t>
            </a:r>
            <a:r>
              <a:rPr lang="en-US" dirty="0" smtClean="0"/>
              <a:t>statements</a:t>
            </a:r>
            <a:endParaRPr lang="en-US" dirty="0" smtClean="0"/>
          </a:p>
          <a:p>
            <a:pPr lvl="1"/>
            <a:r>
              <a:rPr lang="en-US" dirty="0"/>
              <a:t>L</a:t>
            </a:r>
            <a:r>
              <a:rPr lang="en-US" dirty="0" smtClean="0"/>
              <a:t>ogically order </a:t>
            </a:r>
            <a:r>
              <a:rPr lang="en-US" dirty="0"/>
              <a:t>your main </a:t>
            </a:r>
            <a:r>
              <a:rPr lang="en-US" dirty="0" smtClean="0"/>
              <a:t>points</a:t>
            </a:r>
          </a:p>
          <a:p>
            <a:pPr lvl="1"/>
            <a:r>
              <a:rPr lang="en-US" dirty="0" smtClean="0"/>
              <a:t>Decide </a:t>
            </a:r>
            <a:r>
              <a:rPr lang="en-US" dirty="0"/>
              <a:t>where supporting material should be </a:t>
            </a:r>
            <a:r>
              <a:rPr lang="en-US" dirty="0" smtClean="0"/>
              <a:t>included </a:t>
            </a:r>
            <a:endParaRPr lang="en-US" dirty="0"/>
          </a:p>
          <a:p>
            <a:pPr lvl="1"/>
            <a:r>
              <a:rPr lang="en-US" dirty="0" smtClean="0"/>
              <a:t>Refine the </a:t>
            </a:r>
            <a:r>
              <a:rPr lang="en-US" dirty="0"/>
              <a:t>overall organizational pattern of your </a:t>
            </a:r>
            <a:r>
              <a:rPr lang="en-US" dirty="0" smtClean="0"/>
              <a:t>speech</a:t>
            </a:r>
            <a:endParaRPr lang="en-US" dirty="0"/>
          </a:p>
        </p:txBody>
      </p:sp>
    </p:spTree>
    <p:extLst>
      <p:ext uri="{BB962C8B-B14F-4D97-AF65-F5344CB8AC3E}">
        <p14:creationId xmlns:p14="http://schemas.microsoft.com/office/powerpoint/2010/main" val="297537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speaking outline is the outline you will prepare for use when delivering the speech</a:t>
            </a:r>
            <a:r>
              <a:rPr lang="en-US" dirty="0" smtClean="0"/>
              <a:t>.</a:t>
            </a:r>
          </a:p>
          <a:p>
            <a:pPr marL="0" indent="0">
              <a:buNone/>
            </a:pPr>
            <a:r>
              <a:rPr lang="en-US" dirty="0"/>
              <a:t>	</a:t>
            </a:r>
            <a:r>
              <a:rPr lang="en-US" dirty="0" smtClean="0"/>
              <a:t>- Much </a:t>
            </a:r>
            <a:r>
              <a:rPr lang="en-US" dirty="0"/>
              <a:t>more succinct than the preparation </a:t>
            </a:r>
            <a:r>
              <a:rPr lang="en-US" dirty="0" smtClean="0"/>
              <a:t>outline</a:t>
            </a:r>
          </a:p>
          <a:p>
            <a:pPr marL="0" indent="0">
              <a:buNone/>
            </a:pPr>
            <a:r>
              <a:rPr lang="en-US" dirty="0"/>
              <a:t>	</a:t>
            </a:r>
            <a:r>
              <a:rPr lang="en-US" dirty="0" smtClean="0"/>
              <a:t>- Includes </a:t>
            </a:r>
            <a:r>
              <a:rPr lang="en-US" dirty="0"/>
              <a:t>brief phrases or words that remind the </a:t>
            </a:r>
            <a:r>
              <a:rPr lang="en-US" dirty="0" smtClean="0"/>
              <a:t>speaker </a:t>
            </a:r>
            <a:r>
              <a:rPr lang="en-US" dirty="0"/>
              <a:t>of the </a:t>
            </a:r>
            <a:r>
              <a:rPr lang="en-US" dirty="0" smtClean="0"/>
              <a:t>point he or she needs </a:t>
            </a:r>
            <a:r>
              <a:rPr lang="en-US" dirty="0"/>
              <a:t>to </a:t>
            </a:r>
            <a:r>
              <a:rPr lang="en-US" dirty="0" smtClean="0"/>
              <a:t>	make</a:t>
            </a:r>
            <a:r>
              <a:rPr lang="en-US" dirty="0"/>
              <a:t>, </a:t>
            </a:r>
            <a:r>
              <a:rPr lang="en-US" dirty="0" smtClean="0"/>
              <a:t>plus </a:t>
            </a:r>
            <a:r>
              <a:rPr lang="en-US" dirty="0"/>
              <a:t>supporting material and </a:t>
            </a:r>
            <a:r>
              <a:rPr lang="en-US" dirty="0" smtClean="0"/>
              <a:t>signposts.</a:t>
            </a:r>
          </a:p>
          <a:p>
            <a:pPr marL="0" indent="0">
              <a:buNone/>
            </a:pPr>
            <a:r>
              <a:rPr lang="en-US" dirty="0"/>
              <a:t>	</a:t>
            </a:r>
            <a:r>
              <a:rPr lang="en-US" dirty="0" smtClean="0"/>
              <a:t>- Words </a:t>
            </a:r>
            <a:r>
              <a:rPr lang="en-US" dirty="0"/>
              <a:t>or phrases used on the speaking outline should briefly encapsulate all </a:t>
            </a:r>
            <a:r>
              <a:rPr lang="en-US" dirty="0" smtClean="0"/>
              <a:t>information 	needed </a:t>
            </a:r>
            <a:r>
              <a:rPr lang="en-US" dirty="0"/>
              <a:t>to prompt the speaker to accurately deliver the </a:t>
            </a:r>
            <a:r>
              <a:rPr lang="en-US" dirty="0" smtClean="0"/>
              <a:t>speech</a:t>
            </a:r>
          </a:p>
          <a:p>
            <a:pPr marL="0" indent="0">
              <a:buNone/>
            </a:pPr>
            <a:r>
              <a:rPr lang="en-US" dirty="0"/>
              <a:t>	</a:t>
            </a:r>
            <a:r>
              <a:rPr lang="en-US" dirty="0" smtClean="0"/>
              <a:t>- Speakers </a:t>
            </a:r>
            <a:r>
              <a:rPr lang="en-US" dirty="0"/>
              <a:t>will simply refer to their speaking outline for quick reminders and to </a:t>
            </a:r>
            <a:r>
              <a:rPr lang="en-US" dirty="0" smtClean="0"/>
              <a:t>ensure 	that 	they do </a:t>
            </a:r>
            <a:r>
              <a:rPr lang="en-US" dirty="0"/>
              <a:t>not omit any important information. </a:t>
            </a:r>
            <a:endParaRPr lang="en-US" dirty="0" smtClean="0"/>
          </a:p>
          <a:p>
            <a:pPr marL="0" indent="0">
              <a:buNone/>
            </a:pPr>
            <a:r>
              <a:rPr lang="en-US" dirty="0"/>
              <a:t>	</a:t>
            </a:r>
            <a:r>
              <a:rPr lang="en-US" dirty="0" smtClean="0"/>
              <a:t>- Speaking </a:t>
            </a:r>
            <a:r>
              <a:rPr lang="en-US" dirty="0"/>
              <a:t>outline can easily be transferred to index cards that can be referenced during </a:t>
            </a:r>
            <a:r>
              <a:rPr lang="en-US" dirty="0" smtClean="0"/>
              <a:t>	speech</a:t>
            </a:r>
            <a:endParaRPr lang="en-US" dirty="0"/>
          </a:p>
        </p:txBody>
      </p:sp>
    </p:spTree>
    <p:extLst>
      <p:ext uri="{BB962C8B-B14F-4D97-AF65-F5344CB8AC3E}">
        <p14:creationId xmlns:p14="http://schemas.microsoft.com/office/powerpoint/2010/main" val="107374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Structure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Main </a:t>
            </a:r>
            <a:r>
              <a:rPr lang="en-US" dirty="0"/>
              <a:t>points are what your audience should remember from your talk, and they are phrased as single, declarative </a:t>
            </a:r>
            <a:r>
              <a:rPr lang="en-US" dirty="0" smtClean="0"/>
              <a:t>sentences</a:t>
            </a:r>
          </a:p>
          <a:p>
            <a:pPr marL="0" indent="0">
              <a:buNone/>
            </a:pPr>
            <a:r>
              <a:rPr lang="en-US" dirty="0"/>
              <a:t>All speeches will fall between 2 to 5 main points based simply on length </a:t>
            </a:r>
            <a:r>
              <a:rPr lang="en-US" dirty="0" smtClean="0"/>
              <a:t>alone</a:t>
            </a:r>
          </a:p>
          <a:p>
            <a:pPr marL="0" indent="0">
              <a:buNone/>
            </a:pPr>
            <a:r>
              <a:rPr lang="en-US" dirty="0"/>
              <a:t>M</a:t>
            </a:r>
            <a:r>
              <a:rPr lang="en-US" dirty="0" smtClean="0"/>
              <a:t>ain </a:t>
            </a:r>
            <a:r>
              <a:rPr lang="en-US" dirty="0"/>
              <a:t>points are preceded by Roman numerals (I, II, III, etc.). Sub-points are preceded by capital letters (A, B, C, etc.), then Arabic numerals (1, 2, 3, etc.), lowercase letters (a, b, c, etc.), Arabic numerals with parentheses ( (1), (2), (3), etc.), and finally lower case letters with parentheses ( (a), (b), (c), etc</a:t>
            </a:r>
            <a:r>
              <a:rPr lang="en-US" dirty="0" smtClean="0"/>
              <a:t>.).</a:t>
            </a:r>
          </a:p>
          <a:p>
            <a:pPr marL="0" indent="0">
              <a:buNone/>
            </a:pPr>
            <a:r>
              <a:rPr lang="en-US" dirty="0"/>
              <a:t>Each level of subordination is also differentiated from its predecessor by indenting a few spaces. Indenting makes it easy to find your main points, sub-points, and the supporting points and examples below them</a:t>
            </a:r>
          </a:p>
        </p:txBody>
      </p:sp>
    </p:spTree>
    <p:extLst>
      <p:ext uri="{BB962C8B-B14F-4D97-AF65-F5344CB8AC3E}">
        <p14:creationId xmlns:p14="http://schemas.microsoft.com/office/powerpoint/2010/main" val="24463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Outlining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Subordination and Coordination:</a:t>
            </a:r>
          </a:p>
          <a:p>
            <a:pPr marL="0" indent="0">
              <a:buNone/>
            </a:pPr>
            <a:r>
              <a:rPr lang="en-US" dirty="0"/>
              <a:t>	</a:t>
            </a:r>
            <a:r>
              <a:rPr lang="en-US" dirty="0" smtClean="0"/>
              <a:t>As </a:t>
            </a:r>
            <a:r>
              <a:rPr lang="en-US" dirty="0"/>
              <a:t>ideas </a:t>
            </a:r>
            <a:r>
              <a:rPr lang="en-US" dirty="0" smtClean="0"/>
              <a:t>are </a:t>
            </a:r>
            <a:r>
              <a:rPr lang="en-US" dirty="0"/>
              <a:t>broken down, or subordinated, </a:t>
            </a:r>
            <a:r>
              <a:rPr lang="en-US" dirty="0" smtClean="0"/>
              <a:t>a </a:t>
            </a:r>
            <a:r>
              <a:rPr lang="en-US" dirty="0"/>
              <a:t>hierarchy </a:t>
            </a:r>
            <a:r>
              <a:rPr lang="en-US" dirty="0" smtClean="0"/>
              <a:t>appears to </a:t>
            </a:r>
            <a:r>
              <a:rPr lang="en-US" dirty="0"/>
              <a:t>the </a:t>
            </a:r>
            <a:r>
              <a:rPr lang="en-US" dirty="0" smtClean="0"/>
              <a:t>	order.</a:t>
            </a:r>
          </a:p>
          <a:p>
            <a:pPr marL="0" indent="0">
              <a:buNone/>
            </a:pPr>
            <a:r>
              <a:rPr lang="en-US" dirty="0" smtClean="0"/>
              <a:t>Parallelism</a:t>
            </a:r>
          </a:p>
          <a:p>
            <a:pPr marL="0" indent="0">
              <a:buNone/>
            </a:pPr>
            <a:r>
              <a:rPr lang="en-US" dirty="0"/>
              <a:t>	B</a:t>
            </a:r>
            <a:r>
              <a:rPr lang="en-US" dirty="0" smtClean="0"/>
              <a:t>egin </a:t>
            </a:r>
            <a:r>
              <a:rPr lang="en-US" dirty="0"/>
              <a:t>your sentences in a similar way, using a similar grammatical </a:t>
            </a:r>
            <a:r>
              <a:rPr lang="en-US" dirty="0" smtClean="0"/>
              <a:t>structure. 	Transitions break </a:t>
            </a:r>
            <a:r>
              <a:rPr lang="en-US" dirty="0"/>
              <a:t>up any monotony that </a:t>
            </a:r>
            <a:r>
              <a:rPr lang="en-US" dirty="0" smtClean="0"/>
              <a:t>can </a:t>
            </a:r>
            <a:r>
              <a:rPr lang="en-US" dirty="0"/>
              <a:t>occur</a:t>
            </a:r>
            <a:r>
              <a:rPr lang="en-US" dirty="0" smtClean="0"/>
              <a:t>.</a:t>
            </a:r>
          </a:p>
          <a:p>
            <a:pPr marL="0" indent="0">
              <a:buNone/>
            </a:pPr>
            <a:r>
              <a:rPr lang="en-US" dirty="0" smtClean="0"/>
              <a:t>Division</a:t>
            </a:r>
          </a:p>
          <a:p>
            <a:pPr marL="0" indent="0">
              <a:buNone/>
            </a:pPr>
            <a:r>
              <a:rPr lang="en-US" dirty="0" smtClean="0"/>
              <a:t>	When </a:t>
            </a:r>
            <a:r>
              <a:rPr lang="en-US" dirty="0"/>
              <a:t>you have a main point, you will be explaining it. You should have enough </a:t>
            </a:r>
            <a:r>
              <a:rPr lang="en-US" dirty="0" smtClean="0"/>
              <a:t>		meaningful </a:t>
            </a:r>
            <a:r>
              <a:rPr lang="en-US" dirty="0"/>
              <a:t>information that you can divide it into two </a:t>
            </a:r>
            <a:r>
              <a:rPr lang="en-US" dirty="0" err="1"/>
              <a:t>subpoints</a:t>
            </a:r>
            <a:r>
              <a:rPr lang="en-US" dirty="0"/>
              <a:t> A and B. If </a:t>
            </a:r>
            <a:r>
              <a:rPr lang="en-US" dirty="0" err="1"/>
              <a:t>subpoint</a:t>
            </a:r>
            <a:r>
              <a:rPr lang="en-US" dirty="0"/>
              <a:t> A </a:t>
            </a:r>
            <a:r>
              <a:rPr lang="en-US" dirty="0" smtClean="0"/>
              <a:t>	has </a:t>
            </a:r>
            <a:r>
              <a:rPr lang="en-US" dirty="0"/>
              <a:t>enough information that you can explain it, then it, too should be able to be divided </a:t>
            </a:r>
            <a:r>
              <a:rPr lang="en-US" dirty="0" smtClean="0"/>
              <a:t>	into </a:t>
            </a:r>
            <a:r>
              <a:rPr lang="en-US" dirty="0"/>
              <a:t>two </a:t>
            </a:r>
            <a:r>
              <a:rPr lang="en-US" dirty="0" err="1"/>
              <a:t>subpoints</a:t>
            </a:r>
            <a:r>
              <a:rPr lang="en-US" dirty="0"/>
              <a:t>.</a:t>
            </a:r>
          </a:p>
        </p:txBody>
      </p:sp>
    </p:spTree>
    <p:extLst>
      <p:ext uri="{BB962C8B-B14F-4D97-AF65-F5344CB8AC3E}">
        <p14:creationId xmlns:p14="http://schemas.microsoft.com/office/powerpoint/2010/main" val="381011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involved in Organizing and Outlining?</a:t>
            </a:r>
            <a:endParaRPr lang="en-US" dirty="0"/>
          </a:p>
        </p:txBody>
      </p:sp>
      <p:sp>
        <p:nvSpPr>
          <p:cNvPr id="3" name="Content Placeholder 2"/>
          <p:cNvSpPr>
            <a:spLocks noGrp="1"/>
          </p:cNvSpPr>
          <p:nvPr>
            <p:ph idx="1"/>
          </p:nvPr>
        </p:nvSpPr>
        <p:spPr/>
        <p:txBody>
          <a:bodyPr/>
          <a:lstStyle/>
          <a:p>
            <a:r>
              <a:rPr lang="en-US" dirty="0" smtClean="0"/>
              <a:t>Select topic</a:t>
            </a:r>
          </a:p>
          <a:p>
            <a:r>
              <a:rPr lang="en-US" dirty="0" smtClean="0"/>
              <a:t>Formulate purpose</a:t>
            </a:r>
          </a:p>
          <a:p>
            <a:r>
              <a:rPr lang="en-US" dirty="0" smtClean="0"/>
              <a:t>Thesis statement</a:t>
            </a:r>
          </a:p>
          <a:p>
            <a:r>
              <a:rPr lang="en-US" dirty="0" smtClean="0"/>
              <a:t>Arrange main points</a:t>
            </a:r>
          </a:p>
          <a:p>
            <a:r>
              <a:rPr lang="en-US" dirty="0" smtClean="0"/>
              <a:t>Connect points</a:t>
            </a:r>
          </a:p>
          <a:p>
            <a:r>
              <a:rPr lang="en-US" dirty="0" smtClean="0"/>
              <a:t>Create outline</a:t>
            </a:r>
          </a:p>
        </p:txBody>
      </p:sp>
    </p:spTree>
    <p:extLst>
      <p:ext uri="{BB962C8B-B14F-4D97-AF65-F5344CB8AC3E}">
        <p14:creationId xmlns:p14="http://schemas.microsoft.com/office/powerpoint/2010/main" val="97368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a:t>
            </a:r>
            <a:r>
              <a:rPr lang="en-US" dirty="0" smtClean="0"/>
              <a:t>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a:t>SPEECH TITLE: How to outline a speech</a:t>
            </a:r>
          </a:p>
          <a:p>
            <a:r>
              <a:rPr lang="en-US" dirty="0"/>
              <a:t>SPECIFIC PURPOSE STATEMENT: To inform my audience how they can outline a speech</a:t>
            </a:r>
          </a:p>
          <a:p>
            <a:r>
              <a:rPr lang="en-US" dirty="0"/>
              <a:t>INTRODUCTION:</a:t>
            </a:r>
          </a:p>
          <a:p>
            <a:r>
              <a:rPr lang="en-US" dirty="0"/>
              <a:t>I. Attention Getter: Tell a story about the time when outlining helped me pass an essay exam.</a:t>
            </a:r>
          </a:p>
          <a:p>
            <a:r>
              <a:rPr lang="en-US" dirty="0"/>
              <a:t>II. Thesis: Tell the audience what the purpose of the speech is; what they will know or learn about when you are done.</a:t>
            </a:r>
          </a:p>
          <a:p>
            <a:r>
              <a:rPr lang="en-US" dirty="0"/>
              <a:t>III. Credibility: Tell the audience why you are qualified to speak on the topic</a:t>
            </a:r>
            <a:r>
              <a:rPr lang="en-US" dirty="0" smtClean="0"/>
              <a:t>.</a:t>
            </a:r>
          </a:p>
          <a:p>
            <a:r>
              <a:rPr lang="en-US" dirty="0"/>
              <a:t>IV. Relevance: Tell the audience why the topic is important for them to hear about. V. Preview: Tell the audience what main points you will cover in your speech.</a:t>
            </a:r>
          </a:p>
        </p:txBody>
      </p:sp>
    </p:spTree>
    <p:extLst>
      <p:ext uri="{BB962C8B-B14F-4D97-AF65-F5344CB8AC3E}">
        <p14:creationId xmlns:p14="http://schemas.microsoft.com/office/powerpoint/2010/main" val="115185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Outline: Body</a:t>
            </a:r>
            <a:endParaRPr lang="en-US" dirty="0"/>
          </a:p>
        </p:txBody>
      </p:sp>
      <p:sp>
        <p:nvSpPr>
          <p:cNvPr id="3" name="Content Placeholder 2"/>
          <p:cNvSpPr>
            <a:spLocks noGrp="1"/>
          </p:cNvSpPr>
          <p:nvPr>
            <p:ph idx="1"/>
          </p:nvPr>
        </p:nvSpPr>
        <p:spPr/>
        <p:txBody>
          <a:bodyPr>
            <a:normAutofit fontScale="40000" lnSpcReduction="20000"/>
          </a:bodyPr>
          <a:lstStyle/>
          <a:p>
            <a:r>
              <a:rPr lang="en-US" dirty="0"/>
              <a:t>BODY:</a:t>
            </a:r>
          </a:p>
          <a:p>
            <a:r>
              <a:rPr lang="en-US" dirty="0"/>
              <a:t>I. Main point I</a:t>
            </a:r>
          </a:p>
          <a:p>
            <a:pPr lvl="1"/>
            <a:r>
              <a:rPr lang="en-US" dirty="0"/>
              <a:t>A. Sub point 1</a:t>
            </a:r>
          </a:p>
          <a:p>
            <a:pPr lvl="2"/>
            <a:r>
              <a:rPr lang="en-US" dirty="0"/>
              <a:t>1. Sub </a:t>
            </a:r>
            <a:r>
              <a:rPr lang="en-US" dirty="0" err="1"/>
              <a:t>sub</a:t>
            </a:r>
            <a:r>
              <a:rPr lang="en-US" dirty="0"/>
              <a:t> point 1</a:t>
            </a:r>
          </a:p>
          <a:p>
            <a:pPr lvl="2"/>
            <a:r>
              <a:rPr lang="en-US" dirty="0"/>
              <a:t>2. Sub </a:t>
            </a:r>
            <a:r>
              <a:rPr lang="en-US" dirty="0" err="1"/>
              <a:t>sub</a:t>
            </a:r>
            <a:r>
              <a:rPr lang="en-US" dirty="0"/>
              <a:t> point 2</a:t>
            </a:r>
          </a:p>
          <a:p>
            <a:pPr lvl="1"/>
            <a:r>
              <a:rPr lang="en-US" dirty="0" smtClean="0"/>
              <a:t>B. </a:t>
            </a:r>
            <a:r>
              <a:rPr lang="en-US" dirty="0"/>
              <a:t>Sub point 2</a:t>
            </a:r>
          </a:p>
          <a:p>
            <a:pPr lvl="2"/>
            <a:r>
              <a:rPr lang="en-US" dirty="0"/>
              <a:t>1. Sub </a:t>
            </a:r>
            <a:r>
              <a:rPr lang="en-US" dirty="0" err="1"/>
              <a:t>sub</a:t>
            </a:r>
            <a:r>
              <a:rPr lang="en-US" dirty="0"/>
              <a:t> point 1</a:t>
            </a:r>
          </a:p>
          <a:p>
            <a:pPr lvl="2"/>
            <a:r>
              <a:rPr lang="en-US" dirty="0"/>
              <a:t>2. Sub </a:t>
            </a:r>
            <a:r>
              <a:rPr lang="en-US" dirty="0" err="1"/>
              <a:t>sub</a:t>
            </a:r>
            <a:r>
              <a:rPr lang="en-US" dirty="0"/>
              <a:t> point 2</a:t>
            </a:r>
          </a:p>
          <a:p>
            <a:r>
              <a:rPr lang="en-US" dirty="0"/>
              <a:t>(Internal Summary/Internal Preview)</a:t>
            </a:r>
          </a:p>
          <a:p>
            <a:r>
              <a:rPr lang="en-US" dirty="0"/>
              <a:t>II. Main point II</a:t>
            </a:r>
          </a:p>
          <a:p>
            <a:pPr lvl="1"/>
            <a:r>
              <a:rPr lang="en-US" dirty="0"/>
              <a:t>A. Sub point 1</a:t>
            </a:r>
          </a:p>
          <a:p>
            <a:pPr lvl="2"/>
            <a:r>
              <a:rPr lang="en-US" dirty="0"/>
              <a:t>1. Sub </a:t>
            </a:r>
            <a:r>
              <a:rPr lang="en-US" dirty="0" err="1"/>
              <a:t>sub</a:t>
            </a:r>
            <a:r>
              <a:rPr lang="en-US" dirty="0"/>
              <a:t> point 1</a:t>
            </a:r>
          </a:p>
          <a:p>
            <a:pPr lvl="2"/>
            <a:r>
              <a:rPr lang="en-US" dirty="0"/>
              <a:t>2. Sub </a:t>
            </a:r>
            <a:r>
              <a:rPr lang="en-US" dirty="0" err="1"/>
              <a:t>sub</a:t>
            </a:r>
            <a:r>
              <a:rPr lang="en-US" dirty="0"/>
              <a:t> point 2 </a:t>
            </a:r>
          </a:p>
          <a:p>
            <a:pPr marL="457200" lvl="1" indent="0">
              <a:buNone/>
            </a:pPr>
            <a:r>
              <a:rPr lang="en-US" dirty="0"/>
              <a:t> </a:t>
            </a:r>
            <a:r>
              <a:rPr lang="en-US" dirty="0" smtClean="0"/>
              <a:t>          B</a:t>
            </a:r>
            <a:r>
              <a:rPr lang="en-US" dirty="0"/>
              <a:t>. Sub </a:t>
            </a:r>
            <a:r>
              <a:rPr lang="en-US" dirty="0" smtClean="0"/>
              <a:t>point 1</a:t>
            </a:r>
            <a:endParaRPr lang="en-US" dirty="0"/>
          </a:p>
          <a:p>
            <a:pPr lvl="2"/>
            <a:r>
              <a:rPr lang="en-US" dirty="0"/>
              <a:t>1. Sub </a:t>
            </a:r>
            <a:r>
              <a:rPr lang="en-US" dirty="0" err="1"/>
              <a:t>sub</a:t>
            </a:r>
            <a:r>
              <a:rPr lang="en-US" dirty="0"/>
              <a:t> point 1</a:t>
            </a:r>
          </a:p>
          <a:p>
            <a:pPr lvl="2"/>
            <a:r>
              <a:rPr lang="en-US" dirty="0"/>
              <a:t>2. Sub </a:t>
            </a:r>
            <a:r>
              <a:rPr lang="en-US" dirty="0" err="1"/>
              <a:t>sub</a:t>
            </a:r>
            <a:r>
              <a:rPr lang="en-US" dirty="0"/>
              <a:t> point 2</a:t>
            </a:r>
          </a:p>
        </p:txBody>
      </p:sp>
    </p:spTree>
    <p:extLst>
      <p:ext uri="{BB962C8B-B14F-4D97-AF65-F5344CB8AC3E}">
        <p14:creationId xmlns:p14="http://schemas.microsoft.com/office/powerpoint/2010/main" val="351047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Outline: Conclusion</a:t>
            </a:r>
            <a:endParaRPr lang="en-US" dirty="0"/>
          </a:p>
        </p:txBody>
      </p:sp>
      <p:sp>
        <p:nvSpPr>
          <p:cNvPr id="3" name="Content Placeholder 2"/>
          <p:cNvSpPr>
            <a:spLocks noGrp="1"/>
          </p:cNvSpPr>
          <p:nvPr>
            <p:ph idx="1"/>
          </p:nvPr>
        </p:nvSpPr>
        <p:spPr/>
        <p:txBody>
          <a:bodyPr>
            <a:normAutofit lnSpcReduction="10000"/>
          </a:bodyPr>
          <a:lstStyle/>
          <a:p>
            <a:r>
              <a:rPr lang="en-US" dirty="0"/>
              <a:t>CONCLUSION</a:t>
            </a:r>
          </a:p>
          <a:p>
            <a:r>
              <a:rPr lang="en-US" dirty="0"/>
              <a:t>I. Signal/Transition to Conclusion – This can be a verbal or nonverbal signal</a:t>
            </a:r>
          </a:p>
          <a:p>
            <a:r>
              <a:rPr lang="en-US" dirty="0"/>
              <a:t>II. Restatement of Thesis and Preview - Summarize what you covered in the speech by restating what your speech purpose was and what you covered.</a:t>
            </a:r>
          </a:p>
          <a:p>
            <a:r>
              <a:rPr lang="en-US" dirty="0"/>
              <a:t>III. Closing statement – You can use a technique that is used for an attention getter. This is an opportunity to be impactful, and leave the audience in the proper frame of mind so that they think about what you said during the speech.</a:t>
            </a:r>
          </a:p>
        </p:txBody>
      </p:sp>
    </p:spTree>
    <p:extLst>
      <p:ext uri="{BB962C8B-B14F-4D97-AF65-F5344CB8AC3E}">
        <p14:creationId xmlns:p14="http://schemas.microsoft.com/office/powerpoint/2010/main" val="300358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Help Select Topic</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 What important events are occurring locally, nationally and internationally?</a:t>
            </a:r>
          </a:p>
          <a:p>
            <a:r>
              <a:rPr lang="en-US" dirty="0"/>
              <a:t>• What do I care about most?</a:t>
            </a:r>
          </a:p>
          <a:p>
            <a:r>
              <a:rPr lang="en-US" dirty="0"/>
              <a:t>• Is there someone or something I can advocate for?</a:t>
            </a:r>
          </a:p>
          <a:p>
            <a:r>
              <a:rPr lang="en-US" dirty="0"/>
              <a:t>• What makes me angry/happy?</a:t>
            </a:r>
          </a:p>
          <a:p>
            <a:r>
              <a:rPr lang="en-US" dirty="0"/>
              <a:t>• What beliefs/attitudes do I want to share?</a:t>
            </a:r>
          </a:p>
          <a:p>
            <a:r>
              <a:rPr lang="en-US" dirty="0"/>
              <a:t>• Is there some information the audience needs to know?</a:t>
            </a:r>
          </a:p>
        </p:txBody>
      </p:sp>
    </p:spTree>
    <p:extLst>
      <p:ext uri="{BB962C8B-B14F-4D97-AF65-F5344CB8AC3E}">
        <p14:creationId xmlns:p14="http://schemas.microsoft.com/office/powerpoint/2010/main" val="102534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a Purpose Statement</a:t>
            </a:r>
            <a:endParaRPr lang="en-US" dirty="0"/>
          </a:p>
        </p:txBody>
      </p:sp>
      <p:sp>
        <p:nvSpPr>
          <p:cNvPr id="3" name="Content Placeholder 2"/>
          <p:cNvSpPr>
            <a:spLocks noGrp="1"/>
          </p:cNvSpPr>
          <p:nvPr>
            <p:ph idx="1"/>
          </p:nvPr>
        </p:nvSpPr>
        <p:spPr/>
        <p:txBody>
          <a:bodyPr/>
          <a:lstStyle/>
          <a:p>
            <a:r>
              <a:rPr lang="en-US" dirty="0"/>
              <a:t>The general purpose statement of a speech may be to inform, to persuade, to inspire, to celebrate, to mourn, or to entertain</a:t>
            </a:r>
            <a:r>
              <a:rPr lang="en-US" dirty="0" smtClean="0"/>
              <a:t>.</a:t>
            </a:r>
            <a:endParaRPr lang="en-US" dirty="0"/>
          </a:p>
          <a:p>
            <a:r>
              <a:rPr lang="en-US" dirty="0" smtClean="0"/>
              <a:t>Then frame </a:t>
            </a:r>
            <a:r>
              <a:rPr lang="en-US" dirty="0"/>
              <a:t>a specific purpose statement around one of these goals</a:t>
            </a:r>
            <a:r>
              <a:rPr lang="en-US" dirty="0" smtClean="0"/>
              <a:t>.</a:t>
            </a:r>
          </a:p>
          <a:p>
            <a:r>
              <a:rPr lang="en-US" dirty="0"/>
              <a:t>In short, the general purpose statement lays out the broader goal of the speech while the specific purpose statement describes precisely what the speech is intended to do</a:t>
            </a:r>
            <a:r>
              <a:rPr lang="en-US" dirty="0" smtClean="0"/>
              <a:t>.</a:t>
            </a:r>
          </a:p>
          <a:p>
            <a:pPr marL="0" indent="0">
              <a:buNone/>
            </a:pPr>
            <a:endParaRPr lang="en-US" dirty="0" smtClean="0"/>
          </a:p>
        </p:txBody>
      </p:sp>
    </p:spTree>
    <p:extLst>
      <p:ext uri="{BB962C8B-B14F-4D97-AF65-F5344CB8AC3E}">
        <p14:creationId xmlns:p14="http://schemas.microsoft.com/office/powerpoint/2010/main" val="297115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Thesis Statement</a:t>
            </a:r>
            <a:endParaRPr lang="en-US" dirty="0"/>
          </a:p>
        </p:txBody>
      </p:sp>
      <p:sp>
        <p:nvSpPr>
          <p:cNvPr id="3" name="Content Placeholder 2"/>
          <p:cNvSpPr>
            <a:spLocks noGrp="1"/>
          </p:cNvSpPr>
          <p:nvPr>
            <p:ph idx="1"/>
          </p:nvPr>
        </p:nvSpPr>
        <p:spPr/>
        <p:txBody>
          <a:bodyPr/>
          <a:lstStyle/>
          <a:p>
            <a:r>
              <a:rPr lang="en-US" dirty="0" smtClean="0"/>
              <a:t>Convert </a:t>
            </a:r>
            <a:r>
              <a:rPr lang="en-US" dirty="0"/>
              <a:t>the specific purpose statement into a central idea, or thesis statement that you </a:t>
            </a:r>
            <a:r>
              <a:rPr lang="en-US" dirty="0" smtClean="0"/>
              <a:t>will share with your audience</a:t>
            </a:r>
          </a:p>
          <a:p>
            <a:r>
              <a:rPr lang="en-US" dirty="0"/>
              <a:t>A thesis statement may encapsulate the main points of a speech in just a sentence or two, and be designed to give audiences a quick preview of what the entire speech will be about</a:t>
            </a:r>
            <a:r>
              <a:rPr lang="en-US" dirty="0" smtClean="0"/>
              <a:t>. </a:t>
            </a:r>
          </a:p>
          <a:p>
            <a:r>
              <a:rPr lang="en-US" dirty="0"/>
              <a:t>A preview statement (or series of statements) is a guide to your speech. This is the part of the speech that literally tells the audience exactly what main points you will cover. </a:t>
            </a:r>
          </a:p>
        </p:txBody>
      </p:sp>
    </p:spTree>
    <p:extLst>
      <p:ext uri="{BB962C8B-B14F-4D97-AF65-F5344CB8AC3E}">
        <p14:creationId xmlns:p14="http://schemas.microsoft.com/office/powerpoint/2010/main" val="221587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Main Body of Your Speech</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body of your speech </a:t>
            </a:r>
            <a:r>
              <a:rPr lang="en-US" dirty="0" smtClean="0"/>
              <a:t>is </a:t>
            </a:r>
            <a:r>
              <a:rPr lang="en-US" dirty="0"/>
              <a:t>the opportunity for you to elaborate on facts, evidence, examples, and opinions that support your thesis statement and do the work you have outlined in the specific purpose statement</a:t>
            </a:r>
            <a:r>
              <a:rPr lang="en-US" dirty="0" smtClean="0"/>
              <a:t>.</a:t>
            </a:r>
          </a:p>
          <a:p>
            <a:r>
              <a:rPr lang="en-US" dirty="0" smtClean="0"/>
              <a:t>You must decide which </a:t>
            </a:r>
            <a:r>
              <a:rPr lang="en-US" dirty="0"/>
              <a:t>elements to include and how they ought to be organized to best suit your purpose</a:t>
            </a:r>
            <a:r>
              <a:rPr lang="en-US" dirty="0" smtClean="0"/>
              <a:t>.</a:t>
            </a:r>
          </a:p>
          <a:p>
            <a:r>
              <a:rPr lang="en-US" dirty="0" smtClean="0"/>
              <a:t>Arranging </a:t>
            </a:r>
            <a:r>
              <a:rPr lang="en-US" dirty="0"/>
              <a:t>your </a:t>
            </a:r>
            <a:r>
              <a:rPr lang="en-US" dirty="0" smtClean="0"/>
              <a:t>ideas (1) chronological </a:t>
            </a:r>
            <a:r>
              <a:rPr lang="en-US" dirty="0"/>
              <a:t>or temporal, topical, spatial, or causal </a:t>
            </a:r>
            <a:r>
              <a:rPr lang="en-US" dirty="0" smtClean="0"/>
              <a:t>patterns (better </a:t>
            </a:r>
            <a:r>
              <a:rPr lang="en-US" dirty="0"/>
              <a:t>suited to informative </a:t>
            </a:r>
            <a:r>
              <a:rPr lang="en-US" dirty="0" smtClean="0"/>
              <a:t>speeches), or (2) problem-solution</a:t>
            </a:r>
            <a:r>
              <a:rPr lang="en-US" dirty="0"/>
              <a:t>, Monroe’s Motivated </a:t>
            </a:r>
            <a:r>
              <a:rPr lang="en-US" dirty="0" smtClean="0"/>
              <a:t>Sequence, Claim-to-Proof, </a:t>
            </a:r>
            <a:r>
              <a:rPr lang="en-US" dirty="0"/>
              <a:t>or refutation pattern (</a:t>
            </a:r>
            <a:r>
              <a:rPr lang="en-US" dirty="0" smtClean="0"/>
              <a:t>best </a:t>
            </a:r>
            <a:r>
              <a:rPr lang="en-US" dirty="0"/>
              <a:t>for persuasive </a:t>
            </a:r>
            <a:r>
              <a:rPr lang="en-US" dirty="0" smtClean="0"/>
              <a:t>speeches).</a:t>
            </a:r>
            <a:endParaRPr lang="en-US" dirty="0"/>
          </a:p>
        </p:txBody>
      </p:sp>
    </p:spTree>
    <p:extLst>
      <p:ext uri="{BB962C8B-B14F-4D97-AF65-F5344CB8AC3E}">
        <p14:creationId xmlns:p14="http://schemas.microsoft.com/office/powerpoint/2010/main" val="249358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a:t>
            </a:r>
            <a:r>
              <a:rPr lang="en-US" dirty="0" smtClean="0"/>
              <a:t>: Chronological</a:t>
            </a:r>
            <a:endParaRPr lang="en-US" dirty="0"/>
          </a:p>
        </p:txBody>
      </p:sp>
      <p:sp>
        <p:nvSpPr>
          <p:cNvPr id="3" name="Content Placeholder 2"/>
          <p:cNvSpPr>
            <a:spLocks noGrp="1"/>
          </p:cNvSpPr>
          <p:nvPr>
            <p:ph idx="1"/>
          </p:nvPr>
        </p:nvSpPr>
        <p:spPr/>
        <p:txBody>
          <a:bodyPr/>
          <a:lstStyle/>
          <a:p>
            <a:r>
              <a:rPr lang="en-US" dirty="0"/>
              <a:t>M</a:t>
            </a:r>
            <a:r>
              <a:rPr lang="en-US" dirty="0" smtClean="0"/>
              <a:t>ain </a:t>
            </a:r>
            <a:r>
              <a:rPr lang="en-US" dirty="0"/>
              <a:t>points </a:t>
            </a:r>
            <a:r>
              <a:rPr lang="en-US" dirty="0" smtClean="0"/>
              <a:t>delivered </a:t>
            </a:r>
            <a:r>
              <a:rPr lang="en-US" dirty="0"/>
              <a:t>according to when they </a:t>
            </a:r>
            <a:r>
              <a:rPr lang="en-US" dirty="0" smtClean="0"/>
              <a:t>happened</a:t>
            </a:r>
          </a:p>
          <a:p>
            <a:r>
              <a:rPr lang="en-US" dirty="0"/>
              <a:t>H</a:t>
            </a:r>
            <a:r>
              <a:rPr lang="en-US" dirty="0" smtClean="0"/>
              <a:t>elpful </a:t>
            </a:r>
            <a:r>
              <a:rPr lang="en-US" dirty="0"/>
              <a:t>when describing historical events to an audience as well as when the order of events is necessary to understand what you wish to convey</a:t>
            </a:r>
            <a:r>
              <a:rPr lang="en-US" dirty="0" smtClean="0"/>
              <a:t>.</a:t>
            </a:r>
          </a:p>
          <a:p>
            <a:endParaRPr lang="en-US" dirty="0"/>
          </a:p>
        </p:txBody>
      </p:sp>
    </p:spTree>
    <p:extLst>
      <p:ext uri="{BB962C8B-B14F-4D97-AF65-F5344CB8AC3E}">
        <p14:creationId xmlns:p14="http://schemas.microsoft.com/office/powerpoint/2010/main" val="186826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Topical</a:t>
            </a:r>
            <a:endParaRPr lang="en-US" dirty="0"/>
          </a:p>
        </p:txBody>
      </p:sp>
      <p:sp>
        <p:nvSpPr>
          <p:cNvPr id="3" name="Content Placeholder 2"/>
          <p:cNvSpPr>
            <a:spLocks noGrp="1"/>
          </p:cNvSpPr>
          <p:nvPr>
            <p:ph idx="1"/>
          </p:nvPr>
        </p:nvSpPr>
        <p:spPr/>
        <p:txBody>
          <a:bodyPr/>
          <a:lstStyle/>
          <a:p>
            <a:r>
              <a:rPr lang="en-US" dirty="0" smtClean="0"/>
              <a:t>Main </a:t>
            </a:r>
            <a:r>
              <a:rPr lang="en-US" dirty="0"/>
              <a:t>points are developed according to the different aspects, subtopics or topics within an overall topic. Although they are all part of the overall topic, the order in which they are presented really doesn’t matter.</a:t>
            </a:r>
          </a:p>
        </p:txBody>
      </p:sp>
    </p:spTree>
    <p:extLst>
      <p:ext uri="{BB962C8B-B14F-4D97-AF65-F5344CB8AC3E}">
        <p14:creationId xmlns:p14="http://schemas.microsoft.com/office/powerpoint/2010/main" val="129303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Spatial</a:t>
            </a:r>
            <a:endParaRPr lang="en-US" dirty="0"/>
          </a:p>
        </p:txBody>
      </p:sp>
      <p:sp>
        <p:nvSpPr>
          <p:cNvPr id="3" name="Content Placeholder 2"/>
          <p:cNvSpPr>
            <a:spLocks noGrp="1"/>
          </p:cNvSpPr>
          <p:nvPr>
            <p:ph idx="1"/>
          </p:nvPr>
        </p:nvSpPr>
        <p:spPr/>
        <p:txBody>
          <a:bodyPr/>
          <a:lstStyle/>
          <a:p>
            <a:r>
              <a:rPr lang="en-US" dirty="0" smtClean="0"/>
              <a:t>Arranges </a:t>
            </a:r>
            <a:r>
              <a:rPr lang="en-US" dirty="0"/>
              <a:t>main points according to their physical and geographic relationships</a:t>
            </a:r>
            <a:r>
              <a:rPr lang="en-US" dirty="0" smtClean="0"/>
              <a:t>.</a:t>
            </a:r>
          </a:p>
          <a:p>
            <a:r>
              <a:rPr lang="en-US" dirty="0" smtClean="0"/>
              <a:t>Talks from </a:t>
            </a:r>
            <a:r>
              <a:rPr lang="en-US" dirty="0"/>
              <a:t>top to bottom, inside to outside, left to right, north to south, </a:t>
            </a:r>
            <a:r>
              <a:rPr lang="en-US" dirty="0" smtClean="0"/>
              <a:t>etc.</a:t>
            </a:r>
          </a:p>
          <a:p>
            <a:pPr marL="0" indent="0">
              <a:buNone/>
            </a:pPr>
            <a:endParaRPr lang="en-US" dirty="0"/>
          </a:p>
        </p:txBody>
      </p:sp>
    </p:spTree>
    <p:extLst>
      <p:ext uri="{BB962C8B-B14F-4D97-AF65-F5344CB8AC3E}">
        <p14:creationId xmlns:p14="http://schemas.microsoft.com/office/powerpoint/2010/main" val="4051887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117</TotalTime>
  <Words>1495</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Organizing and Outlining</vt:lpstr>
      <vt:lpstr>What is involved in Organizing and Outlining?</vt:lpstr>
      <vt:lpstr>Questions to Help Select Topic</vt:lpstr>
      <vt:lpstr>Formulating a Purpose Statement</vt:lpstr>
      <vt:lpstr>Writing the Thesis Statement</vt:lpstr>
      <vt:lpstr>Writing the Main Body of Your Speech</vt:lpstr>
      <vt:lpstr>Arrangement: Chronological</vt:lpstr>
      <vt:lpstr>Arrangement: Topical</vt:lpstr>
      <vt:lpstr>Arrangement: Spatial</vt:lpstr>
      <vt:lpstr>Arrangement: Causal</vt:lpstr>
      <vt:lpstr>Connecting the Main Points</vt:lpstr>
      <vt:lpstr>Connecting: Transitional Statements to Show Similarity and Difference</vt:lpstr>
      <vt:lpstr>Transitional Statements (ctd.)</vt:lpstr>
      <vt:lpstr>Connecting: Internal Summaries &amp; Internal Previews</vt:lpstr>
      <vt:lpstr>Outlining</vt:lpstr>
      <vt:lpstr>Preparation Outline</vt:lpstr>
      <vt:lpstr>Speaking Outline</vt:lpstr>
      <vt:lpstr>Outline Structure</vt:lpstr>
      <vt:lpstr>Outlining (ctd)</vt:lpstr>
      <vt:lpstr>SAMPLE OUTLINE</vt:lpstr>
      <vt:lpstr>Sample Outline: Body</vt:lpstr>
      <vt:lpstr>Sample Outline: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and Outlining</dc:title>
  <dc:creator>joseph boyd-barrett</dc:creator>
  <cp:lastModifiedBy>joseph boyd-barrett</cp:lastModifiedBy>
  <cp:revision>26</cp:revision>
  <dcterms:created xsi:type="dcterms:W3CDTF">2018-02-12T23:33:14Z</dcterms:created>
  <dcterms:modified xsi:type="dcterms:W3CDTF">2018-02-16T05:35:29Z</dcterms:modified>
</cp:coreProperties>
</file>