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261" r:id="rId2"/>
    <p:sldId id="257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7086600" cy="9429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1"/>
    <p:restoredTop sz="94643"/>
  </p:normalViewPr>
  <p:slideViewPr>
    <p:cSldViewPr>
      <p:cViewPr>
        <p:scale>
          <a:sx n="70" d="100"/>
          <a:sy n="70" d="100"/>
        </p:scale>
        <p:origin x="69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9A0C3-9B2A-294C-9A90-A9689D860AC6}" type="datetime1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0DD8-C7BF-5846-9810-F5510EBF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7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8C89-3CCA-C54B-9550-FCC4176A7334}" type="datetime1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8025"/>
            <a:ext cx="4714875" cy="3535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9925"/>
            <a:ext cx="5670550" cy="42433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B7532-C982-124A-B3F3-ABDE9C49F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5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A3F7A5A-7737-42C6-8867-023BA65D9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74ED-F374-4E41-AE4A-0F01925A9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715E-9A73-422E-9F9B-7A2E8D7C4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80C7-82CF-4C62-9222-C570EBCA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87D2F-8959-4B39-929C-BA0E6EEBE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D30921-B889-4F69-A7E3-A80A08126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1AF562-2AC0-4B64-B930-9A92F3159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7310E1-2718-4148-B7FA-124B50A32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BE57-44C1-4874-900F-ABA6722EB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89F35B-8052-4139-A8B3-BE987148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34F991E-AF9B-429F-A24E-2C34800A6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825CF7-55AD-4966-AEC9-B2F2E3316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2" r:id="rId2"/>
    <p:sldLayoutId id="2147483687" r:id="rId3"/>
    <p:sldLayoutId id="2147483688" r:id="rId4"/>
    <p:sldLayoutId id="2147483689" r:id="rId5"/>
    <p:sldLayoutId id="2147483690" r:id="rId6"/>
    <p:sldLayoutId id="2147483683" r:id="rId7"/>
    <p:sldLayoutId id="2147483691" r:id="rId8"/>
    <p:sldLayoutId id="2147483692" r:id="rId9"/>
    <p:sldLayoutId id="2147483684" r:id="rId10"/>
    <p:sldLayoutId id="214748368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153400" cy="60960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>Chapter </a:t>
            </a:r>
            <a:r>
              <a:rPr lang="en-US" sz="4000" u="sng" dirty="0">
                <a:solidFill>
                  <a:srgbClr val="0000FF"/>
                </a:solidFill>
                <a:effectLst/>
                <a:latin typeface="Garamond"/>
                <a:cs typeface="Garamond"/>
              </a:rPr>
              <a:t>7</a:t>
            </a:r>
            <a: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>:  </a:t>
            </a:r>
            <a: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/>
            </a:r>
            <a:b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</a:br>
            <a: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>Introductions &amp; Conclusions</a:t>
            </a:r>
            <a:endParaRPr lang="en-US" sz="4000" dirty="0">
              <a:solidFill>
                <a:srgbClr val="0000FF"/>
              </a:solidFill>
              <a:effectLst/>
              <a:latin typeface="Garamond"/>
              <a:cs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38" y="1981200"/>
            <a:ext cx="5023862" cy="4038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808538"/>
          </a:xfrm>
        </p:spPr>
        <p:txBody>
          <a:bodyPr>
            <a:normAutofit fontScale="92500"/>
          </a:bodyPr>
          <a:lstStyle/>
          <a:p>
            <a:pPr marL="365760" indent="-256032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300" b="1" i="1" dirty="0" smtClean="0">
                <a:solidFill>
                  <a:srgbClr val="000000"/>
                </a:solidFill>
                <a:latin typeface="Cambria"/>
                <a:cs typeface="Cambria"/>
              </a:rPr>
              <a:t>After reading your chapter, you </a:t>
            </a:r>
            <a:r>
              <a:rPr lang="en-US" sz="3300" b="1" i="1" dirty="0">
                <a:solidFill>
                  <a:srgbClr val="000000"/>
                </a:solidFill>
                <a:latin typeface="Cambria"/>
                <a:cs typeface="Cambria"/>
              </a:rPr>
              <a:t>will be able to</a:t>
            </a:r>
            <a:r>
              <a:rPr lang="en-US" sz="3300" b="1" i="1" dirty="0" smtClean="0">
                <a:solidFill>
                  <a:srgbClr val="000000"/>
                </a:solidFill>
                <a:latin typeface="Cambria"/>
                <a:cs typeface="Cambria"/>
              </a:rPr>
              <a:t>:</a:t>
            </a:r>
            <a:endParaRPr lang="en-US" sz="3300" b="1" i="1" dirty="0">
              <a:solidFill>
                <a:schemeClr val="bg2">
                  <a:lumMod val="50000"/>
                </a:schemeClr>
              </a:solidFill>
              <a:latin typeface="Cambria"/>
              <a:cs typeface="Cambria"/>
            </a:endParaRPr>
          </a:p>
          <a:p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600" dirty="0">
                <a:latin typeface="Cambria" charset="0"/>
                <a:ea typeface="Cambria" charset="0"/>
                <a:cs typeface="Cambria" charset="0"/>
              </a:rPr>
              <a:t>List and describe the four functions of an introduction 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Cambria" charset="0"/>
                <a:ea typeface="Cambria" charset="0"/>
                <a:cs typeface="Cambria" charset="0"/>
              </a:rPr>
              <a:t>List </a:t>
            </a:r>
            <a:r>
              <a:rPr lang="en-US" sz="2600" dirty="0">
                <a:latin typeface="Cambria" charset="0"/>
                <a:ea typeface="Cambria" charset="0"/>
                <a:cs typeface="Cambria" charset="0"/>
              </a:rPr>
              <a:t>and describe the common types of attention getters 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Cambria" charset="0"/>
                <a:ea typeface="Cambria" charset="0"/>
                <a:cs typeface="Cambria" charset="0"/>
              </a:rPr>
              <a:t>Describe </a:t>
            </a:r>
            <a:r>
              <a:rPr lang="en-US" sz="2600" dirty="0">
                <a:latin typeface="Cambria" charset="0"/>
                <a:ea typeface="Cambria" charset="0"/>
                <a:cs typeface="Cambria" charset="0"/>
              </a:rPr>
              <a:t>and implement strategies for preparing introductions 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Cambria" charset="0"/>
                <a:ea typeface="Cambria" charset="0"/>
                <a:cs typeface="Cambria" charset="0"/>
              </a:rPr>
              <a:t>List </a:t>
            </a:r>
            <a:r>
              <a:rPr lang="en-US" sz="2600" dirty="0">
                <a:latin typeface="Cambria" charset="0"/>
                <a:ea typeface="Cambria" charset="0"/>
                <a:cs typeface="Cambria" charset="0"/>
              </a:rPr>
              <a:t>and describe the four functions of a conclusion 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Cambria" charset="0"/>
                <a:ea typeface="Cambria" charset="0"/>
                <a:cs typeface="Cambria" charset="0"/>
              </a:rPr>
              <a:t>List </a:t>
            </a:r>
            <a:r>
              <a:rPr lang="en-US" sz="2600" dirty="0">
                <a:latin typeface="Cambria" charset="0"/>
                <a:ea typeface="Cambria" charset="0"/>
                <a:cs typeface="Cambria" charset="0"/>
              </a:rPr>
              <a:t>and describe common types of conclusions 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Cambria" charset="0"/>
                <a:ea typeface="Cambria" charset="0"/>
                <a:cs typeface="Cambria" charset="0"/>
              </a:rPr>
              <a:t>Describe </a:t>
            </a:r>
            <a:r>
              <a:rPr lang="en-US" sz="2600" dirty="0">
                <a:latin typeface="Cambria" charset="0"/>
                <a:ea typeface="Cambria" charset="0"/>
                <a:cs typeface="Cambria" charset="0"/>
              </a:rPr>
              <a:t>and implement strategies for preparing conclusions 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Cambria" charset="0"/>
                <a:ea typeface="Cambria" charset="0"/>
                <a:cs typeface="Cambria" charset="0"/>
              </a:rPr>
              <a:t>Apply </a:t>
            </a:r>
            <a:r>
              <a:rPr lang="en-US" sz="2600" dirty="0">
                <a:latin typeface="Cambria" charset="0"/>
                <a:ea typeface="Cambria" charset="0"/>
                <a:cs typeface="Cambria" charset="0"/>
              </a:rPr>
              <a:t>chapter concepts in review questions and activities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>
              <a:latin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Learning Objectives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0"/>
            <a:ext cx="7724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Cambria" pitchFamily="18" charset="0"/>
              </a:rPr>
              <a:t>Functions of Introductions: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BE57-44C1-4874-900F-ABA6722EBF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905000"/>
            <a:ext cx="70104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Gain 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Attention and Interest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Gain 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Goodwill by building credibility with audience and relating topic to audience.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Clearly 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State the Purpose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Preview 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and Structure the Speech </a:t>
            </a:r>
          </a:p>
          <a:p>
            <a:pPr marL="1371600" indent="-1371600">
              <a:tabLst>
                <a:tab pos="914400" algn="l"/>
                <a:tab pos="1371600" algn="l"/>
                <a:tab pos="1828800" algn="l"/>
              </a:tabLst>
              <a:defRPr/>
            </a:pPr>
            <a:r>
              <a:rPr lang="en-US" sz="2400" dirty="0">
                <a:latin typeface="Cambria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88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0"/>
            <a:ext cx="7724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Cambria" pitchFamily="18" charset="0"/>
              </a:rPr>
              <a:t>Attention Getting Strategies: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BE57-44C1-4874-900F-ABA6722EBF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676400"/>
            <a:ext cx="533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>
              <a:latin typeface="Cambria" charset="0"/>
              <a:ea typeface="Cambria" charset="0"/>
              <a:cs typeface="Cambri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Tell a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Story/Narrative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Refer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to the Occasion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Refer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to Recent or Historical Events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Refer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to Previous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Speeches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Refer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to Personal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Interest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Use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a Startling Statistic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Use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an Analogy 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Use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a Quotation 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Ask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a Question 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Use 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Humor </a:t>
            </a:r>
          </a:p>
          <a:p>
            <a:pPr marL="1371600" indent="-1371600">
              <a:tabLst>
                <a:tab pos="914400" algn="l"/>
                <a:tab pos="1371600" algn="l"/>
                <a:tab pos="1828800" algn="l"/>
              </a:tabLst>
              <a:defRPr/>
            </a:pPr>
            <a:r>
              <a:rPr lang="en-US" sz="2400" dirty="0">
                <a:latin typeface="Cambria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7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0"/>
            <a:ext cx="7724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Cambria" pitchFamily="18" charset="0"/>
              </a:rPr>
              <a:t>Preparing the Introduction: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BE57-44C1-4874-900F-ABA6722EBF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2237125"/>
            <a:ext cx="5867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smtClean="0"/>
              <a:t>Construct </a:t>
            </a:r>
            <a:r>
              <a:rPr lang="en-US" sz="2800" dirty="0"/>
              <a:t>the Introduction Last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Make </a:t>
            </a:r>
            <a:r>
              <a:rPr lang="en-US" sz="2800" dirty="0"/>
              <a:t>it Relevant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Make </a:t>
            </a:r>
            <a:r>
              <a:rPr lang="en-US" sz="2800" dirty="0"/>
              <a:t>it Succinct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Write </a:t>
            </a:r>
            <a:r>
              <a:rPr lang="en-US" sz="2800" dirty="0"/>
              <a:t>it Out Word for Word </a:t>
            </a:r>
          </a:p>
          <a:p>
            <a:pPr marL="1371600" indent="-1371600">
              <a:tabLst>
                <a:tab pos="914400" algn="l"/>
                <a:tab pos="1371600" algn="l"/>
                <a:tab pos="1828800" algn="l"/>
              </a:tabLst>
              <a:defRPr/>
            </a:pPr>
            <a:r>
              <a:rPr lang="en-US" sz="2400" dirty="0">
                <a:latin typeface="Cambria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900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0"/>
            <a:ext cx="7724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Cambria" pitchFamily="18" charset="0"/>
              </a:rPr>
              <a:t>Functions of Conclusions: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BE57-44C1-4874-900F-ABA6722EBF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905000"/>
            <a:ext cx="62484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Prepare the Audience for the End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Present </a:t>
            </a:r>
            <a:r>
              <a:rPr lang="en-US" sz="2800" dirty="0"/>
              <a:t>Any Final Appeals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Summarize </a:t>
            </a:r>
            <a:r>
              <a:rPr lang="en-US" sz="2800" dirty="0"/>
              <a:t>and Close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End </a:t>
            </a:r>
            <a:r>
              <a:rPr lang="en-US" sz="2800" dirty="0"/>
              <a:t>with a Clincher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Appeals </a:t>
            </a:r>
            <a:r>
              <a:rPr lang="en-US" sz="2800" dirty="0"/>
              <a:t>and Challenges 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0"/>
            <a:ext cx="7724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Cambria" pitchFamily="18" charset="0"/>
              </a:rPr>
              <a:t>Composing the Conclusion</a:t>
            </a:r>
            <a:r>
              <a:rPr lang="en-US" sz="4000" b="1" dirty="0" smtClean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BE57-44C1-4874-900F-ABA6722EBF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199" y="2489299"/>
            <a:ext cx="665797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Prepare </a:t>
            </a:r>
            <a:r>
              <a:rPr lang="en-US" sz="2800" dirty="0"/>
              <a:t>the Conclusion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Do </a:t>
            </a:r>
            <a:r>
              <a:rPr lang="en-US" sz="2800" dirty="0"/>
              <a:t>Not Include any New Information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Follow </a:t>
            </a:r>
            <a:r>
              <a:rPr lang="en-US" sz="2800" dirty="0"/>
              <a:t>the Structure </a:t>
            </a:r>
          </a:p>
          <a:p>
            <a:pPr marL="1371600" indent="-1371600">
              <a:tabLst>
                <a:tab pos="914400" algn="l"/>
                <a:tab pos="1371600" algn="l"/>
                <a:tab pos="1828800" algn="l"/>
              </a:tabLst>
              <a:defRPr/>
            </a:pPr>
            <a:r>
              <a:rPr lang="en-US" sz="2400" dirty="0">
                <a:latin typeface="Cambria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223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0">
      <a:dk1>
        <a:srgbClr val="0000FF"/>
      </a:dk1>
      <a:lt1>
        <a:sysClr val="window" lastClr="FFFFFF"/>
      </a:lt1>
      <a:dk2>
        <a:srgbClr val="464646"/>
      </a:dk2>
      <a:lt2>
        <a:srgbClr val="DEF5FA"/>
      </a:lt2>
      <a:accent1>
        <a:srgbClr val="0000F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556</TotalTime>
  <Words>208</Words>
  <Application>Microsoft Macintosh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Calibri</vt:lpstr>
      <vt:lpstr>Cambria</vt:lpstr>
      <vt:lpstr>Garamond</vt:lpstr>
      <vt:lpstr>Lucida Sans Unicode</vt:lpstr>
      <vt:lpstr>Times New Roman</vt:lpstr>
      <vt:lpstr>Verdana</vt:lpstr>
      <vt:lpstr>Wingdings 2</vt:lpstr>
      <vt:lpstr>Wingdings 3</vt:lpstr>
      <vt:lpstr>Arial</vt:lpstr>
      <vt:lpstr>Concourse</vt:lpstr>
      <vt:lpstr>Chapter 7:   Introductions &amp; Conclusions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Home</Company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TRANSACTIONAL VIEW OF COMMUNICATION</dc:title>
  <dc:subject/>
  <dc:creator>Victoria</dc:creator>
  <cp:keywords/>
  <dc:description/>
  <cp:lastModifiedBy>Microsoft Office User</cp:lastModifiedBy>
  <cp:revision>35</cp:revision>
  <dcterms:created xsi:type="dcterms:W3CDTF">2007-09-04T03:06:12Z</dcterms:created>
  <dcterms:modified xsi:type="dcterms:W3CDTF">2018-02-28T23:27:09Z</dcterms:modified>
  <cp:category/>
</cp:coreProperties>
</file>