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</p:sldMasterIdLst>
  <p:notesMasterIdLst>
    <p:notesMasterId r:id="rId24"/>
  </p:notesMasterIdLst>
  <p:handoutMasterIdLst>
    <p:handoutMasterId r:id="rId25"/>
  </p:handoutMasterIdLst>
  <p:sldIdLst>
    <p:sldId id="261" r:id="rId2"/>
    <p:sldId id="257" r:id="rId3"/>
    <p:sldId id="270" r:id="rId4"/>
    <p:sldId id="293" r:id="rId5"/>
    <p:sldId id="271" r:id="rId6"/>
    <p:sldId id="294" r:id="rId7"/>
    <p:sldId id="263" r:id="rId8"/>
    <p:sldId id="274" r:id="rId9"/>
    <p:sldId id="275" r:id="rId10"/>
    <p:sldId id="276" r:id="rId11"/>
    <p:sldId id="277" r:id="rId12"/>
    <p:sldId id="278" r:id="rId13"/>
    <p:sldId id="279" r:id="rId14"/>
    <p:sldId id="282" r:id="rId15"/>
    <p:sldId id="295" r:id="rId16"/>
    <p:sldId id="286" r:id="rId17"/>
    <p:sldId id="287" r:id="rId18"/>
    <p:sldId id="288" r:id="rId19"/>
    <p:sldId id="289" r:id="rId20"/>
    <p:sldId id="290" r:id="rId21"/>
    <p:sldId id="291" r:id="rId22"/>
    <p:sldId id="292" r:id="rId23"/>
  </p:sldIdLst>
  <p:sldSz cx="9144000" cy="6858000" type="screen4x3"/>
  <p:notesSz cx="7086600" cy="94297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34"/>
    <p:restoredTop sz="93214"/>
  </p:normalViewPr>
  <p:slideViewPr>
    <p:cSldViewPr>
      <p:cViewPr>
        <p:scale>
          <a:sx n="80" d="100"/>
          <a:sy n="80" d="100"/>
        </p:scale>
        <p:origin x="888" y="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788" y="0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9A0C3-9B2A-294C-9A90-A9689D860AC6}" type="datetime1">
              <a:rPr lang="en-US" smtClean="0"/>
              <a:t>2/28/18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56675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788" y="8956675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D0DD8-C7BF-5846-9810-F5510EBF7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730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788" y="0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68C89-3CCA-C54B-9550-FCC4176A7334}" type="datetime1">
              <a:rPr lang="en-US" smtClean="0"/>
              <a:t>2/28/18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708025"/>
            <a:ext cx="4714875" cy="35353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79925"/>
            <a:ext cx="5670550" cy="42433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56675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788" y="8956675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B7532-C982-124A-B3F3-ABDE9C49F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557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A3F7A5A-7737-42C6-8867-023BA65D9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C74ED-F374-4E41-AE4A-0F01925A9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2715E-9A73-422E-9F9B-7A2E8D7C4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E80C7-82CF-4C62-9222-C570EBCAF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EB87D2F-8959-4B39-929C-BA0E6EEBE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FD30921-B889-4F69-A7E3-A80A08126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01AF562-2AC0-4B64-B930-9A92F3159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7310E1-2718-4148-B7FA-124B50A32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FBE57-44C1-4874-900F-ABA6722EB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789F35B-8052-4139-A8B3-BE9871481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34F991E-AF9B-429F-A24E-2C34800A6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4825CF7-55AD-4966-AEC9-B2F2E3316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2" r:id="rId2"/>
    <p:sldLayoutId id="2147483687" r:id="rId3"/>
    <p:sldLayoutId id="2147483688" r:id="rId4"/>
    <p:sldLayoutId id="2147483689" r:id="rId5"/>
    <p:sldLayoutId id="2147483690" r:id="rId6"/>
    <p:sldLayoutId id="2147483683" r:id="rId7"/>
    <p:sldLayoutId id="2147483691" r:id="rId8"/>
    <p:sldLayoutId id="2147483692" r:id="rId9"/>
    <p:sldLayoutId id="2147483684" r:id="rId10"/>
    <p:sldLayoutId id="2147483685" r:id="rId11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38200" y="990600"/>
            <a:ext cx="7391400" cy="609601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u="sng" dirty="0" smtClean="0">
                <a:solidFill>
                  <a:srgbClr val="0000FF"/>
                </a:solidFill>
                <a:effectLst/>
                <a:latin typeface="Garamond"/>
                <a:cs typeface="Garamond"/>
              </a:rPr>
              <a:t>Chapter </a:t>
            </a:r>
            <a:r>
              <a:rPr lang="en-US" sz="4000" u="sng" dirty="0" smtClean="0">
                <a:solidFill>
                  <a:srgbClr val="0000FF"/>
                </a:solidFill>
                <a:effectLst/>
                <a:latin typeface="Garamond"/>
                <a:cs typeface="Garamond"/>
              </a:rPr>
              <a:t>3</a:t>
            </a:r>
            <a:r>
              <a:rPr lang="en-US" sz="4000" dirty="0" smtClean="0">
                <a:solidFill>
                  <a:srgbClr val="0000FF"/>
                </a:solidFill>
                <a:effectLst/>
                <a:latin typeface="Garamond"/>
                <a:cs typeface="Garamond"/>
              </a:rPr>
              <a:t>:  </a:t>
            </a:r>
            <a:r>
              <a:rPr lang="en-US" sz="4000" dirty="0" smtClean="0">
                <a:solidFill>
                  <a:srgbClr val="0000FF"/>
                </a:solidFill>
                <a:effectLst/>
                <a:latin typeface="Garamond"/>
                <a:cs typeface="Garamond"/>
              </a:rPr>
              <a:t/>
            </a:r>
            <a:br>
              <a:rPr lang="en-US" sz="4000" dirty="0" smtClean="0">
                <a:solidFill>
                  <a:srgbClr val="0000FF"/>
                </a:solidFill>
                <a:effectLst/>
                <a:latin typeface="Garamond"/>
                <a:cs typeface="Garamond"/>
              </a:rPr>
            </a:br>
            <a:r>
              <a:rPr lang="en-US" sz="4000" dirty="0" smtClean="0"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Delivering </a:t>
            </a:r>
            <a:r>
              <a:rPr lang="en-US" sz="4000" dirty="0">
                <a:solidFill>
                  <a:schemeClr val="tx1"/>
                </a:solidFill>
                <a:effectLst/>
                <a:latin typeface="Garamond" charset="0"/>
                <a:ea typeface="Garamond" charset="0"/>
                <a:cs typeface="Garamond" charset="0"/>
              </a:rPr>
              <a:t>Your Speech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29839"/>
            <a:ext cx="6477000" cy="428996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28800" y="1981200"/>
            <a:ext cx="5410200" cy="4525962"/>
          </a:xfrm>
        </p:spPr>
        <p:txBody>
          <a:bodyPr/>
          <a:lstStyle/>
          <a:p>
            <a:pPr marL="109537" indent="0">
              <a:buNone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Proper pronunciation results from the production of</a:t>
            </a:r>
            <a:r>
              <a:rPr lang="en-US" sz="3200" smtClean="0">
                <a:latin typeface="Cambria" charset="0"/>
                <a:ea typeface="Cambria" charset="0"/>
                <a:cs typeface="Cambria" charset="0"/>
              </a:rPr>
              <a:t>: </a:t>
            </a:r>
            <a:endParaRPr lang="en-US" sz="3200" dirty="0" smtClean="0">
              <a:latin typeface="Cambria" charset="0"/>
              <a:ea typeface="Cambria" charset="0"/>
              <a:cs typeface="Cambria" charset="0"/>
            </a:endParaRPr>
          </a:p>
          <a:p>
            <a:pPr lvl="1">
              <a:buFont typeface="Arial" charset="0"/>
              <a:buChar char="•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Vowels</a:t>
            </a:r>
            <a:endParaRPr lang="en-US" sz="3200" dirty="0">
              <a:latin typeface="Cambria" charset="0"/>
              <a:ea typeface="Cambria" charset="0"/>
              <a:cs typeface="Cambria" charset="0"/>
            </a:endParaRPr>
          </a:p>
          <a:p>
            <a:pPr lvl="1">
              <a:buFont typeface="Arial" charset="0"/>
              <a:buChar char="•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Consonants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ffectLst/>
                <a:latin typeface="Cambria" pitchFamily="18" charset="0"/>
              </a:rPr>
              <a:t>Pronunciation:</a:t>
            </a:r>
            <a:endParaRPr lang="en-US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112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38400" y="2133600"/>
            <a:ext cx="5029200" cy="1719262"/>
          </a:xfrm>
        </p:spPr>
        <p:txBody>
          <a:bodyPr/>
          <a:lstStyle/>
          <a:p>
            <a:pPr marL="852487" indent="-7429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Accents</a:t>
            </a:r>
          </a:p>
          <a:p>
            <a:pPr marL="852487" indent="-742950">
              <a:buFont typeface="+mj-lt"/>
              <a:buAutoNum type="arabicPeriod"/>
            </a:pPr>
            <a:endParaRPr lang="en-US" sz="3200" dirty="0" smtClean="0">
              <a:latin typeface="Cambria" charset="0"/>
              <a:ea typeface="Cambria" charset="0"/>
              <a:cs typeface="Cambria" charset="0"/>
            </a:endParaRPr>
          </a:p>
          <a:p>
            <a:pPr marL="852487" indent="-7429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Regionalisms</a:t>
            </a:r>
            <a:endParaRPr lang="en-US" sz="3200" dirty="0" smtClean="0">
              <a:latin typeface="Cambria" charset="0"/>
              <a:ea typeface="Cambria" charset="0"/>
              <a:cs typeface="Cambria" charset="0"/>
            </a:endParaRPr>
          </a:p>
          <a:p>
            <a:pPr marL="852487" indent="-742950">
              <a:buFont typeface="+mj-lt"/>
              <a:buAutoNum type="arabicPeriod"/>
            </a:pPr>
            <a:endParaRPr lang="en-US" sz="3200" dirty="0" smtClean="0">
              <a:latin typeface="Cambria" charset="0"/>
              <a:ea typeface="Cambria" charset="0"/>
              <a:cs typeface="Cambria" charset="0"/>
            </a:endParaRPr>
          </a:p>
          <a:p>
            <a:pPr marL="852487" indent="-7429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Dialects</a:t>
            </a:r>
            <a:endParaRPr lang="en-US" sz="32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ffectLst/>
                <a:latin typeface="Cambria" pitchFamily="18" charset="0"/>
              </a:rPr>
              <a:t>Pronunciation Variations:</a:t>
            </a:r>
            <a:endParaRPr lang="en-US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223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547938"/>
            <a:ext cx="3200400" cy="2100262"/>
          </a:xfrm>
        </p:spPr>
        <p:txBody>
          <a:bodyPr/>
          <a:lstStyle/>
          <a:p>
            <a:pPr marL="852487" indent="-7429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Highness</a:t>
            </a:r>
          </a:p>
          <a:p>
            <a:pPr marL="852487" indent="-7429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Lowness</a:t>
            </a:r>
            <a:endParaRPr lang="en-US" sz="3200" dirty="0">
              <a:latin typeface="Cambria" charset="0"/>
              <a:ea typeface="Cambria" charset="0"/>
              <a:cs typeface="Cambria" charset="0"/>
            </a:endParaRPr>
          </a:p>
          <a:p>
            <a:endParaRPr lang="en-US" sz="40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8786"/>
          <a:stretch/>
        </p:blipFill>
        <p:spPr>
          <a:xfrm>
            <a:off x="4131779" y="1676400"/>
            <a:ext cx="4515334" cy="360108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ffectLst/>
                <a:latin typeface="Cambria" pitchFamily="18" charset="0"/>
              </a:rPr>
              <a:t>Pitch:</a:t>
            </a:r>
            <a:endParaRPr lang="en-US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13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2014538"/>
            <a:ext cx="4572000" cy="1795462"/>
          </a:xfrm>
        </p:spPr>
        <p:txBody>
          <a:bodyPr/>
          <a:lstStyle/>
          <a:p>
            <a:pPr marL="109537" indent="0">
              <a:buNone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A with </a:t>
            </a:r>
            <a:r>
              <a:rPr lang="en-US" sz="3200" dirty="0" err="1" smtClean="0">
                <a:latin typeface="Cambria" charset="0"/>
                <a:ea typeface="Cambria" charset="0"/>
                <a:cs typeface="Cambria" charset="0"/>
              </a:rPr>
              <a:t>musicalization</a:t>
            </a:r>
            <a:endParaRPr lang="en-US" sz="3200" dirty="0" smtClean="0">
              <a:latin typeface="Cambria" charset="0"/>
              <a:ea typeface="Cambria" charset="0"/>
              <a:cs typeface="Cambria" charset="0"/>
            </a:endParaRPr>
          </a:p>
          <a:p>
            <a:pPr marL="109537" indent="0">
              <a:buNone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of the spoken word</a:t>
            </a:r>
          </a:p>
          <a:p>
            <a:pPr marL="109537" indent="0">
              <a:buNone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to intensify </a:t>
            </a: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meaning</a:t>
            </a:r>
            <a:endParaRPr lang="en-US" sz="32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419600"/>
            <a:ext cx="4844256" cy="1324389"/>
          </a:xfrm>
          <a:prstGeom prst="rect">
            <a:avLst/>
          </a:prstGeom>
        </p:spPr>
      </p:pic>
      <p:pic>
        <p:nvPicPr>
          <p:cNvPr id="8" name="image259.jpg" descr="Ice-T, American rapper and singer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91200" y="846138"/>
            <a:ext cx="2710656" cy="458946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solidFill>
                  <a:srgbClr val="000000"/>
                </a:solidFill>
                <a:effectLst/>
                <a:latin typeface="Cambria" pitchFamily="18" charset="0"/>
              </a:rPr>
              <a:t>Dramatic Inflection:</a:t>
            </a:r>
            <a:endParaRPr lang="en-US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07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905000"/>
            <a:ext cx="8229600" cy="4525962"/>
          </a:xfrm>
        </p:spPr>
        <p:txBody>
          <a:bodyPr/>
          <a:lstStyle/>
          <a:p>
            <a:pPr marL="623887" indent="-5143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The tempo of speaking affects meaning and audience reception</a:t>
            </a:r>
          </a:p>
          <a:p>
            <a:pPr marL="623887" indent="-5143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Effective rate maintains attention</a:t>
            </a:r>
          </a:p>
          <a:p>
            <a:pPr marL="623887" indent="-514350">
              <a:buFont typeface="+mj-lt"/>
              <a:buAutoNum type="arabicPeriod"/>
            </a:pPr>
            <a:r>
              <a:rPr lang="en-US" sz="3200" dirty="0">
                <a:latin typeface="Cambria" charset="0"/>
                <a:ea typeface="Cambria" charset="0"/>
                <a:cs typeface="Cambria" charset="0"/>
              </a:rPr>
              <a:t>C</a:t>
            </a: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an vary to emphasize meaning</a:t>
            </a:r>
          </a:p>
          <a:p>
            <a:pPr marL="623887" indent="-5143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Too fast clips words</a:t>
            </a:r>
          </a:p>
          <a:p>
            <a:pPr marL="623887" indent="-5143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Too slow lulls the audience to sleep </a:t>
            </a:r>
            <a:endParaRPr lang="en-US" sz="32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ffectLst/>
                <a:latin typeface="Cambria" pitchFamily="18" charset="0"/>
              </a:rPr>
              <a:t>Rate:</a:t>
            </a:r>
            <a:endParaRPr lang="en-US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757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ffectLst/>
                <a:latin typeface="Cambria" pitchFamily="18" charset="0"/>
              </a:rPr>
              <a:t>2 Kinds of Pauses:</a:t>
            </a:r>
            <a:endParaRPr lang="en-US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457200" y="5410200"/>
            <a:ext cx="40401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 eaLnBrk="1" hangingPunct="1">
              <a:buNone/>
            </a:pPr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       SILENT </a:t>
            </a:r>
            <a:endParaRPr lang="en-US" sz="40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4645026" y="5410200"/>
            <a:ext cx="4041775" cy="762000"/>
          </a:xfrm>
          <a:prstGeom prst="rect">
            <a:avLst/>
          </a:prstGeom>
        </p:spPr>
        <p:txBody>
          <a:bodyPr/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 eaLnBrk="1" hangingPunct="1">
              <a:buNone/>
            </a:pPr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    VOCALIZED</a:t>
            </a:r>
            <a:endParaRPr lang="en-US" sz="40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79412" y="2202193"/>
            <a:ext cx="4344988" cy="3970007"/>
          </a:xfrm>
          <a:prstGeom prst="rect">
            <a:avLst/>
          </a:prstGeom>
        </p:spPr>
        <p:txBody>
          <a:bodyPr/>
          <a:lstStyle/>
          <a:p>
            <a:pPr marL="109537" indent="0">
              <a:buNone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Intentional Space between phrases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Highlights structure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Punctuates meaning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Time for reflection</a:t>
            </a:r>
          </a:p>
          <a:p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419600" y="1416050"/>
            <a:ext cx="4368800" cy="3970007"/>
          </a:xfrm>
          <a:prstGeom prst="rect">
            <a:avLst/>
          </a:prstGeom>
        </p:spPr>
        <p:txBody>
          <a:bodyPr/>
          <a:lstStyle/>
          <a:p>
            <a:pPr marL="109537" indent="0">
              <a:buNone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Vocalized pauses in public speaking can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Distract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Annoy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Undermine credibility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Result from habit 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Express lack of preparedness</a:t>
            </a:r>
            <a:endParaRPr lang="en-US" sz="2800" dirty="0"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815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07257" y="2065338"/>
            <a:ext cx="5029200" cy="4525962"/>
          </a:xfrm>
        </p:spPr>
        <p:txBody>
          <a:bodyPr/>
          <a:lstStyle/>
          <a:p>
            <a:pPr marL="742950" indent="-74295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Erect Posture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Diaphragm Breathing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Energy </a:t>
            </a:r>
          </a:p>
          <a:p>
            <a:pPr marL="742950" indent="-74295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Warm up Exercises </a:t>
            </a:r>
          </a:p>
          <a:p>
            <a:pPr marL="1065213" lvl="2" indent="-571500" fontAlgn="auto">
              <a:spcBef>
                <a:spcPts val="0"/>
              </a:spcBef>
              <a:spcAft>
                <a:spcPts val="0"/>
              </a:spcAft>
              <a:buClrTx/>
              <a:buFont typeface="Arial" charset="0"/>
              <a:buChar char="•"/>
            </a:pPr>
            <a:r>
              <a:rPr lang="en-US" sz="2600" dirty="0" smtClean="0">
                <a:latin typeface="Cambria" charset="0"/>
                <a:ea typeface="Cambria" charset="0"/>
                <a:cs typeface="Cambria" charset="0"/>
              </a:rPr>
              <a:t>Hum</a:t>
            </a:r>
          </a:p>
          <a:p>
            <a:pPr marL="1065213" lvl="2" indent="-571500" fontAlgn="auto">
              <a:spcBef>
                <a:spcPts val="0"/>
              </a:spcBef>
              <a:spcAft>
                <a:spcPts val="0"/>
              </a:spcAft>
              <a:buClrTx/>
              <a:buFont typeface="Arial" charset="0"/>
              <a:buChar char="•"/>
            </a:pPr>
            <a:r>
              <a:rPr lang="en-US" sz="2600" dirty="0" smtClean="0">
                <a:latin typeface="Cambria" charset="0"/>
                <a:ea typeface="Cambria" charset="0"/>
                <a:cs typeface="Cambria" charset="0"/>
              </a:rPr>
              <a:t>Sing Scales</a:t>
            </a:r>
          </a:p>
          <a:p>
            <a:pPr marL="1065213" lvl="2" indent="-571500" fontAlgn="auto">
              <a:spcBef>
                <a:spcPts val="0"/>
              </a:spcBef>
              <a:spcAft>
                <a:spcPts val="0"/>
              </a:spcAft>
              <a:buClrTx/>
              <a:buFont typeface="Arial" charset="0"/>
              <a:buChar char="•"/>
            </a:pPr>
            <a:r>
              <a:rPr lang="en-US" sz="2600" dirty="0" smtClean="0">
                <a:latin typeface="Cambria" charset="0"/>
                <a:ea typeface="Cambria" charset="0"/>
                <a:cs typeface="Cambria" charset="0"/>
              </a:rPr>
              <a:t>Yawn Loudly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"/>
          <a:stretch/>
        </p:blipFill>
        <p:spPr>
          <a:xfrm>
            <a:off x="5715000" y="1752600"/>
            <a:ext cx="2747807" cy="4191460"/>
          </a:xfrm>
          <a:prstGeom prst="rect">
            <a:avLst/>
          </a:prstGeom>
        </p:spPr>
      </p:pic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ffectLst/>
                <a:latin typeface="Cambria" pitchFamily="18" charset="0"/>
              </a:rPr>
              <a:t>Effective Vocal Projection:</a:t>
            </a:r>
            <a:endParaRPr lang="en-US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924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82776"/>
            <a:ext cx="4876800" cy="4525962"/>
          </a:xfrm>
        </p:spPr>
        <p:txBody>
          <a:bodyPr/>
          <a:lstStyle/>
          <a:p>
            <a:pPr marL="852487" indent="-7429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Personal Appearance</a:t>
            </a:r>
          </a:p>
          <a:p>
            <a:pPr marL="852487" indent="-7429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Movement </a:t>
            </a:r>
          </a:p>
          <a:p>
            <a:pPr marL="852487" indent="-7429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Gestures</a:t>
            </a:r>
          </a:p>
          <a:p>
            <a:pPr marL="852487" indent="-7429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Facial Expressions</a:t>
            </a:r>
          </a:p>
          <a:p>
            <a:pPr marL="852487" indent="-7429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Eye Contact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Sustained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Panoramic </a:t>
            </a:r>
            <a:endParaRPr lang="en-US" sz="28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145" r="5926"/>
          <a:stretch/>
        </p:blipFill>
        <p:spPr>
          <a:xfrm>
            <a:off x="4961634" y="2763519"/>
            <a:ext cx="3572766" cy="272288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ffectLst/>
                <a:latin typeface="Cambria" pitchFamily="18" charset="0"/>
              </a:rPr>
              <a:t>Nonverbal Aspects of Delivery:</a:t>
            </a:r>
            <a:endParaRPr lang="en-US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763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24100" y="1905000"/>
            <a:ext cx="4495800" cy="3090862"/>
          </a:xfrm>
        </p:spPr>
        <p:txBody>
          <a:bodyPr/>
          <a:lstStyle/>
          <a:p>
            <a:pPr marL="852487" indent="-742950">
              <a:buFont typeface="+mj-lt"/>
              <a:buAutoNum type="arabicPeriod"/>
            </a:pPr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Room</a:t>
            </a:r>
            <a:endParaRPr lang="en-US" sz="4000" dirty="0">
              <a:latin typeface="Cambria" charset="0"/>
              <a:ea typeface="Cambria" charset="0"/>
              <a:cs typeface="Cambria" charset="0"/>
            </a:endParaRPr>
          </a:p>
          <a:p>
            <a:pPr marL="852487" indent="-742950">
              <a:buFont typeface="+mj-lt"/>
              <a:buAutoNum type="arabicPeriod"/>
            </a:pPr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Podium</a:t>
            </a:r>
          </a:p>
          <a:p>
            <a:pPr marL="852487" indent="-742950">
              <a:buFont typeface="+mj-lt"/>
              <a:buAutoNum type="arabicPeriod"/>
            </a:pPr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Equipment</a:t>
            </a:r>
          </a:p>
          <a:p>
            <a:pPr marL="852487" indent="-742950">
              <a:buFont typeface="+mj-lt"/>
              <a:buAutoNum type="arabicPeriod"/>
            </a:pPr>
            <a:r>
              <a:rPr lang="en-US" sz="4000" dirty="0" smtClean="0">
                <a:latin typeface="Cambria" charset="0"/>
                <a:ea typeface="Cambria" charset="0"/>
                <a:cs typeface="Cambria" charset="0"/>
              </a:rPr>
              <a:t>Water Rules</a:t>
            </a:r>
            <a:endParaRPr lang="en-US" sz="4000" dirty="0">
              <a:latin typeface="Cambria" charset="0"/>
              <a:ea typeface="Cambria" charset="0"/>
              <a:cs typeface="Cambria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ffectLst/>
                <a:latin typeface="Cambria" pitchFamily="18" charset="0"/>
              </a:rPr>
              <a:t>Mastering the Location:</a:t>
            </a:r>
            <a:endParaRPr lang="en-US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83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0" y="2057400"/>
            <a:ext cx="6477000" cy="4525962"/>
          </a:xfrm>
        </p:spPr>
        <p:txBody>
          <a:bodyPr/>
          <a:lstStyle/>
          <a:p>
            <a:pPr marL="852487" indent="-7429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Create a preparation outline</a:t>
            </a:r>
          </a:p>
          <a:p>
            <a:pPr marL="852487" indent="-7429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Convert </a:t>
            </a: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to a speaking outline</a:t>
            </a:r>
          </a:p>
          <a:p>
            <a:pPr marL="852487" indent="-7429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Use </a:t>
            </a: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only: 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Key words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Key phrases </a:t>
            </a:r>
            <a:endParaRPr lang="en-US" sz="28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ffectLst/>
                <a:latin typeface="Cambria" pitchFamily="18" charset="0"/>
              </a:rPr>
              <a:t>Preparing Speaking Notes:</a:t>
            </a:r>
            <a:endParaRPr lang="en-US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813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382000" cy="4724400"/>
          </a:xfrm>
        </p:spPr>
        <p:txBody>
          <a:bodyPr>
            <a:normAutofit fontScale="92500" lnSpcReduction="10000"/>
          </a:bodyPr>
          <a:lstStyle/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b="1" i="1" dirty="0" smtClean="0">
                <a:solidFill>
                  <a:srgbClr val="000000"/>
                </a:solidFill>
                <a:latin typeface="Cambria"/>
                <a:cs typeface="Cambria"/>
              </a:rPr>
              <a:t>       After </a:t>
            </a:r>
            <a:r>
              <a:rPr lang="en-US" sz="2800" b="1" i="1" dirty="0" smtClean="0">
                <a:solidFill>
                  <a:srgbClr val="000000"/>
                </a:solidFill>
                <a:latin typeface="Cambria"/>
                <a:cs typeface="Cambria"/>
              </a:rPr>
              <a:t>this presentation you should be able to: </a:t>
            </a:r>
            <a:endParaRPr lang="en-US" sz="2800" b="1" i="1" dirty="0" smtClean="0">
              <a:solidFill>
                <a:schemeClr val="bg2">
                  <a:lumMod val="50000"/>
                </a:schemeClr>
              </a:solidFill>
              <a:latin typeface="Cambria"/>
              <a:cs typeface="Cambria"/>
            </a:endParaRPr>
          </a:p>
          <a:p>
            <a:pPr marL="623887" lvl="0" indent="-514350">
              <a:buFont typeface="+mj-lt"/>
              <a:buAutoNum type="arabicPeriod"/>
            </a:pPr>
            <a:endParaRPr lang="en-US" sz="2800" b="1" i="1" dirty="0">
              <a:solidFill>
                <a:schemeClr val="bg2">
                  <a:lumMod val="50000"/>
                </a:schemeClr>
              </a:solidFill>
              <a:latin typeface="Cambria"/>
              <a:ea typeface="Garamond" charset="0"/>
              <a:cs typeface="Cambria"/>
            </a:endParaRPr>
          </a:p>
          <a:p>
            <a:pPr marL="623887" lvl="0" indent="-514350">
              <a:buFont typeface="+mj-lt"/>
              <a:buAutoNum type="arabicPeriod"/>
            </a:pPr>
            <a:r>
              <a:rPr lang="en-US" sz="2800" dirty="0" smtClean="0">
                <a:latin typeface="Garamond" charset="0"/>
                <a:ea typeface="Garamond" charset="0"/>
                <a:cs typeface="Garamond" charset="0"/>
              </a:rPr>
              <a:t>Identify</a:t>
            </a: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, define and give an example of each of  the four main types of  delivery</a:t>
            </a:r>
          </a:p>
          <a:p>
            <a:pPr marL="623887" lvl="0" indent="-514350">
              <a:buFont typeface="+mj-lt"/>
              <a:buAutoNum type="arabicPeriod"/>
            </a:pP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Determine the best </a:t>
            </a:r>
            <a:r>
              <a:rPr lang="en-US" sz="2800" dirty="0" smtClean="0">
                <a:latin typeface="Garamond" charset="0"/>
                <a:ea typeface="Garamond" charset="0"/>
                <a:cs typeface="Garamond" charset="0"/>
              </a:rPr>
              <a:t>speaking </a:t>
            </a: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style for different types of speaking occasions</a:t>
            </a:r>
          </a:p>
          <a:p>
            <a:pPr marL="623887" lvl="0" indent="-514350">
              <a:buFont typeface="+mj-lt"/>
              <a:buAutoNum type="arabicPeriod"/>
            </a:pP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Identify and utilize voice aspects of </a:t>
            </a:r>
            <a:r>
              <a:rPr lang="en-US" sz="2800" dirty="0" smtClean="0">
                <a:latin typeface="Garamond" charset="0"/>
                <a:ea typeface="Garamond" charset="0"/>
                <a:cs typeface="Garamond" charset="0"/>
              </a:rPr>
              <a:t>speaking</a:t>
            </a:r>
          </a:p>
          <a:p>
            <a:pPr marL="623887" lvl="0" indent="-514350">
              <a:buFont typeface="+mj-lt"/>
              <a:buAutoNum type="arabicPeriod"/>
            </a:pP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Recognize and utilize the key “ingredients” of a  well-performed speech</a:t>
            </a:r>
          </a:p>
          <a:p>
            <a:pPr marL="623887" lvl="0" indent="-514350">
              <a:buFont typeface="+mj-lt"/>
              <a:buAutoNum type="arabicPeriod"/>
            </a:pP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Adapt to the physical aspects of a speaking  venue</a:t>
            </a:r>
          </a:p>
          <a:p>
            <a:pPr marL="623887" lvl="0" indent="-514350">
              <a:buFont typeface="+mj-lt"/>
              <a:buAutoNum type="arabicPeriod"/>
            </a:pP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Plan the speech in </a:t>
            </a:r>
            <a:r>
              <a:rPr lang="en-US" sz="2800" dirty="0" smtClean="0">
                <a:latin typeface="Garamond" charset="0"/>
                <a:ea typeface="Garamond" charset="0"/>
                <a:cs typeface="Garamond" charset="0"/>
              </a:rPr>
              <a:t>preparation </a:t>
            </a: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for delivery/ performance of a speech.</a:t>
            </a:r>
          </a:p>
          <a:p>
            <a:pPr lvl="0"/>
            <a:endParaRPr lang="en-US" sz="2800" dirty="0">
              <a:latin typeface="Garamond" charset="0"/>
              <a:ea typeface="Garamond" charset="0"/>
              <a:cs typeface="Garamond" charset="0"/>
            </a:endParaRP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en-US" sz="2800" dirty="0">
              <a:latin typeface="Times New Roman" pitchFamily="18" charset="0"/>
            </a:endParaRP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ffectLst/>
                <a:latin typeface="Cambria" pitchFamily="18" charset="0"/>
              </a:rPr>
              <a:t>Learning Objectives</a:t>
            </a:r>
            <a:endParaRPr lang="en-US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722438"/>
            <a:ext cx="7239000" cy="4525962"/>
          </a:xfrm>
        </p:spPr>
        <p:txBody>
          <a:bodyPr/>
          <a:lstStyle/>
          <a:p>
            <a:pPr marL="623887" lvl="0" indent="-514350">
              <a:buFont typeface="+mj-lt"/>
              <a:buAutoNum type="arabicPeriod"/>
            </a:pPr>
            <a:r>
              <a:rPr lang="en-US" sz="3000" dirty="0">
                <a:latin typeface="Cambria" charset="0"/>
                <a:ea typeface="Cambria" charset="0"/>
                <a:cs typeface="Cambria" charset="0"/>
              </a:rPr>
              <a:t>Rehearse a few days before you are to deliver your speech</a:t>
            </a:r>
          </a:p>
          <a:p>
            <a:pPr marL="623887" lvl="0" indent="-514350">
              <a:buFont typeface="+mj-lt"/>
              <a:buAutoNum type="arabicPeriod"/>
            </a:pPr>
            <a:r>
              <a:rPr lang="en-US" sz="3000" dirty="0">
                <a:latin typeface="Cambria" charset="0"/>
                <a:ea typeface="Cambria" charset="0"/>
                <a:cs typeface="Cambria" charset="0"/>
              </a:rPr>
              <a:t>Use the note sheets or cards you will be using </a:t>
            </a:r>
            <a:r>
              <a:rPr lang="en-US" sz="3000" dirty="0" smtClean="0">
                <a:latin typeface="Cambria" charset="0"/>
                <a:ea typeface="Cambria" charset="0"/>
                <a:cs typeface="Cambria" charset="0"/>
              </a:rPr>
              <a:t>for </a:t>
            </a:r>
            <a:r>
              <a:rPr lang="en-US" sz="3000" dirty="0">
                <a:latin typeface="Cambria" charset="0"/>
                <a:ea typeface="Cambria" charset="0"/>
                <a:cs typeface="Cambria" charset="0"/>
              </a:rPr>
              <a:t>delivery</a:t>
            </a:r>
          </a:p>
          <a:p>
            <a:pPr marL="623887" lvl="0" indent="-514350">
              <a:buFont typeface="+mj-lt"/>
              <a:buAutoNum type="arabicPeriod"/>
            </a:pPr>
            <a:r>
              <a:rPr lang="en-US" sz="3000" dirty="0">
                <a:latin typeface="Cambria" charset="0"/>
                <a:ea typeface="Cambria" charset="0"/>
                <a:cs typeface="Cambria" charset="0"/>
              </a:rPr>
              <a:t>Practice with the presentation aids you will be using for delivery</a:t>
            </a:r>
          </a:p>
          <a:p>
            <a:pPr marL="623887" lvl="0" indent="-514350">
              <a:buFont typeface="+mj-lt"/>
              <a:buAutoNum type="arabicPeriod"/>
            </a:pPr>
            <a:r>
              <a:rPr lang="en-US" sz="3000" dirty="0" smtClean="0">
                <a:latin typeface="Cambria" charset="0"/>
                <a:ea typeface="Cambria" charset="0"/>
                <a:cs typeface="Cambria" charset="0"/>
              </a:rPr>
              <a:t>Time </a:t>
            </a:r>
            <a:r>
              <a:rPr lang="en-US" sz="3000" dirty="0">
                <a:latin typeface="Cambria" charset="0"/>
                <a:ea typeface="Cambria" charset="0"/>
                <a:cs typeface="Cambria" charset="0"/>
              </a:rPr>
              <a:t>your speech and cut or expand it if </a:t>
            </a:r>
            <a:r>
              <a:rPr lang="en-US" sz="3000" dirty="0" smtClean="0">
                <a:latin typeface="Cambria" charset="0"/>
                <a:ea typeface="Cambria" charset="0"/>
                <a:cs typeface="Cambria" charset="0"/>
              </a:rPr>
              <a:t>needed</a:t>
            </a:r>
            <a:endParaRPr lang="en-US" sz="30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ffectLst/>
                <a:latin typeface="Cambria" pitchFamily="18" charset="0"/>
              </a:rPr>
              <a:t>Rehearsal Checklist:</a:t>
            </a:r>
            <a:endParaRPr lang="en-US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54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52600"/>
            <a:ext cx="7772400" cy="4525962"/>
          </a:xfrm>
        </p:spPr>
        <p:txBody>
          <a:bodyPr/>
          <a:lstStyle/>
          <a:p>
            <a:pPr marL="623887" lvl="0" indent="-514350">
              <a:buFont typeface="+mj-lt"/>
              <a:buAutoNum type="arabicPeriod" startAt="5"/>
            </a:pPr>
            <a:r>
              <a:rPr lang="en-US" sz="3000" dirty="0">
                <a:latin typeface="Cambria" charset="0"/>
                <a:ea typeface="Cambria" charset="0"/>
                <a:cs typeface="Cambria" charset="0"/>
              </a:rPr>
              <a:t>Rehearse with a colleague or an audience if possible</a:t>
            </a:r>
          </a:p>
          <a:p>
            <a:pPr marL="623887" lvl="0" indent="-514350">
              <a:buFont typeface="+mj-lt"/>
              <a:buAutoNum type="arabicPeriod" startAt="5"/>
            </a:pPr>
            <a:r>
              <a:rPr lang="en-US" sz="3000" dirty="0" smtClean="0">
                <a:latin typeface="Cambria" charset="0"/>
                <a:ea typeface="Cambria" charset="0"/>
                <a:cs typeface="Cambria" charset="0"/>
              </a:rPr>
              <a:t>If </a:t>
            </a:r>
            <a:r>
              <a:rPr lang="en-US" sz="3000" dirty="0">
                <a:latin typeface="Cambria" charset="0"/>
                <a:ea typeface="Cambria" charset="0"/>
                <a:cs typeface="Cambria" charset="0"/>
              </a:rPr>
              <a:t>you can, rehearse in the room with the podium you will use</a:t>
            </a:r>
          </a:p>
          <a:p>
            <a:pPr marL="623887" lvl="0" indent="-514350">
              <a:buFont typeface="+mj-lt"/>
              <a:buAutoNum type="arabicPeriod" startAt="5"/>
            </a:pPr>
            <a:r>
              <a:rPr lang="en-US" sz="3000" dirty="0">
                <a:latin typeface="Cambria" charset="0"/>
                <a:ea typeface="Cambria" charset="0"/>
                <a:cs typeface="Cambria" charset="0"/>
              </a:rPr>
              <a:t>Plan what you will do with your hands</a:t>
            </a:r>
          </a:p>
          <a:p>
            <a:pPr marL="623887" indent="-514350">
              <a:buFont typeface="+mj-lt"/>
              <a:buAutoNum type="arabicPeriod" startAt="5"/>
            </a:pPr>
            <a:r>
              <a:rPr lang="en-US" sz="3000" dirty="0">
                <a:latin typeface="Cambria" charset="0"/>
                <a:ea typeface="Cambria" charset="0"/>
                <a:cs typeface="Cambria" charset="0"/>
              </a:rPr>
              <a:t>Plan and practice your opening and closing carefully, so you can deliver them exactly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ffectLst/>
                <a:latin typeface="Cambria" pitchFamily="18" charset="0"/>
              </a:rPr>
              <a:t>Rehearsal Checklist:</a:t>
            </a:r>
            <a:endParaRPr lang="en-US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127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525962"/>
          </a:xfrm>
        </p:spPr>
        <p:txBody>
          <a:bodyPr/>
          <a:lstStyle/>
          <a:p>
            <a:pPr marL="623887" lvl="0" indent="-514350">
              <a:buFont typeface="+mj-lt"/>
              <a:buAutoNum type="arabicPeriod"/>
            </a:pP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Approach the podium as </a:t>
            </a:r>
            <a:r>
              <a:rPr lang="en-US" sz="2800">
                <a:latin typeface="Cambria" charset="0"/>
                <a:ea typeface="Cambria" charset="0"/>
                <a:cs typeface="Cambria" charset="0"/>
              </a:rPr>
              <a:t>you </a:t>
            </a:r>
            <a:r>
              <a:rPr lang="en-US" sz="2800" smtClean="0">
                <a:latin typeface="Cambria" charset="0"/>
                <a:ea typeface="Cambria" charset="0"/>
                <a:cs typeface="Cambria" charset="0"/>
              </a:rPr>
              <a:t>rehearsed</a:t>
            </a:r>
            <a:endParaRPr lang="en-US" sz="2800" dirty="0">
              <a:latin typeface="Cambria" charset="0"/>
              <a:ea typeface="Cambria" charset="0"/>
              <a:cs typeface="Cambria" charset="0"/>
            </a:endParaRPr>
          </a:p>
          <a:p>
            <a:pPr marL="623887" lvl="0" indent="-514350">
              <a:buFont typeface="+mj-lt"/>
              <a:buAutoNum type="arabicPeriod"/>
            </a:pP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Stand with confident 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posture</a:t>
            </a:r>
            <a:endParaRPr lang="en-US" sz="2800" dirty="0">
              <a:latin typeface="Cambria" charset="0"/>
              <a:ea typeface="Cambria" charset="0"/>
              <a:cs typeface="Cambria" charset="0"/>
            </a:endParaRPr>
          </a:p>
          <a:p>
            <a:pPr marL="623887" lvl="0" indent="-514350">
              <a:buFont typeface="+mj-lt"/>
              <a:buAutoNum type="arabicPeriod"/>
            </a:pP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Deliver your brilliant 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opening</a:t>
            </a:r>
            <a:endParaRPr lang="en-US" sz="2800" dirty="0">
              <a:latin typeface="Cambria" charset="0"/>
              <a:ea typeface="Cambria" charset="0"/>
              <a:cs typeface="Cambria" charset="0"/>
            </a:endParaRPr>
          </a:p>
          <a:p>
            <a:pPr marL="623887" lvl="0" indent="-514350">
              <a:buFont typeface="+mj-lt"/>
              <a:buAutoNum type="arabicPeriod"/>
            </a:pP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Realize you are a hit with the 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audience</a:t>
            </a:r>
            <a:endParaRPr lang="en-US" sz="2800" dirty="0">
              <a:latin typeface="Cambria" charset="0"/>
              <a:ea typeface="Cambria" charset="0"/>
              <a:cs typeface="Cambria" charset="0"/>
            </a:endParaRPr>
          </a:p>
          <a:p>
            <a:pPr marL="623887" lvl="0" indent="-514350">
              <a:buFont typeface="+mj-lt"/>
              <a:buAutoNum type="arabicPeriod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Breathe</a:t>
            </a:r>
            <a:endParaRPr lang="en-US" sz="2800" dirty="0">
              <a:latin typeface="Cambria" charset="0"/>
              <a:ea typeface="Cambria" charset="0"/>
              <a:cs typeface="Cambria" charset="0"/>
            </a:endParaRPr>
          </a:p>
          <a:p>
            <a:pPr marL="623887" lvl="0" indent="-514350">
              <a:buFont typeface="+mj-lt"/>
              <a:buAutoNum type="arabicPeriod"/>
            </a:pP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Spontaneously interject a humorous observation related to your 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topic</a:t>
            </a:r>
            <a:endParaRPr lang="en-US" sz="2800" dirty="0">
              <a:latin typeface="Cambria" charset="0"/>
              <a:ea typeface="Cambria" charset="0"/>
              <a:cs typeface="Cambria" charset="0"/>
            </a:endParaRPr>
          </a:p>
          <a:p>
            <a:pPr marL="623887" indent="-514350">
              <a:buFont typeface="+mj-lt"/>
              <a:buAutoNum type="arabicPeriod"/>
            </a:pP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Make all your points without 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hesitation </a:t>
            </a:r>
          </a:p>
          <a:p>
            <a:pPr marL="623887" indent="-514350">
              <a:buFont typeface="+mj-lt"/>
              <a:buAutoNum type="arabicPeriod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No “</a:t>
            </a:r>
            <a:r>
              <a:rPr lang="en-US" sz="2800" i="1" dirty="0" smtClean="0">
                <a:latin typeface="Cambria" charset="0"/>
                <a:ea typeface="Cambria" charset="0"/>
                <a:cs typeface="Cambria" charset="0"/>
              </a:rPr>
              <a:t>um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s</a:t>
            </a: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,” “</a:t>
            </a:r>
            <a:r>
              <a:rPr lang="en-US" sz="2800" i="1" dirty="0">
                <a:latin typeface="Cambria" charset="0"/>
                <a:ea typeface="Cambria" charset="0"/>
                <a:cs typeface="Cambria" charset="0"/>
              </a:rPr>
              <a:t>like</a:t>
            </a: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s,” or “</a:t>
            </a:r>
            <a:r>
              <a:rPr lang="en-US" sz="2800" i="1" dirty="0" err="1" smtClean="0">
                <a:latin typeface="Cambria" charset="0"/>
                <a:ea typeface="Cambria" charset="0"/>
                <a:cs typeface="Cambria" charset="0"/>
              </a:rPr>
              <a:t>uh</a:t>
            </a:r>
            <a:r>
              <a:rPr lang="en-US" sz="2800" dirty="0" err="1" smtClean="0">
                <a:latin typeface="Cambria" charset="0"/>
                <a:ea typeface="Cambria" charset="0"/>
                <a:cs typeface="Cambria" charset="0"/>
              </a:rPr>
              <a:t>s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” </a:t>
            </a:r>
            <a:endParaRPr lang="en-US" sz="2800" dirty="0" smtClean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ffectLst/>
                <a:latin typeface="Cambria" pitchFamily="18" charset="0"/>
              </a:rPr>
              <a:t>Delivering Your Speech:</a:t>
            </a:r>
            <a:endParaRPr lang="en-US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181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981200"/>
            <a:ext cx="7964487" cy="4525962"/>
          </a:xfrm>
        </p:spPr>
        <p:txBody>
          <a:bodyPr/>
          <a:lstStyle/>
          <a:p>
            <a:pPr marL="852487" indent="-7429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Audience will stay alert and follow your speech</a:t>
            </a:r>
          </a:p>
          <a:p>
            <a:pPr marL="852487" indent="-7429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Audience will accurately interpret your meaning </a:t>
            </a:r>
          </a:p>
          <a:p>
            <a:pPr marL="852487" indent="-742950">
              <a:buFont typeface="+mj-lt"/>
              <a:buAutoNum type="arabicPeriod"/>
            </a:pP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Audience has a greater chance of experiencing the emotions you express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Cambria" pitchFamily="18" charset="0"/>
              </a:rPr>
              <a:t>Importance of </a:t>
            </a:r>
            <a:r>
              <a:rPr lang="en-US" sz="4000" dirty="0" smtClean="0">
                <a:solidFill>
                  <a:srgbClr val="000000"/>
                </a:solidFill>
                <a:latin typeface="Cambria" pitchFamily="18" charset="0"/>
              </a:rPr>
              <a:t>Delivery: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7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Cambria" pitchFamily="18" charset="0"/>
              </a:rPr>
              <a:t>Keys to Mastering Delivery: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381000" y="5489575"/>
            <a:ext cx="40401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 eaLnBrk="1" hangingPunct="1">
              <a:buNone/>
            </a:pPr>
            <a:r>
              <a:rPr lang="en-US" dirty="0" smtClean="0"/>
              <a:t>         Preparation</a:t>
            </a:r>
            <a:endParaRPr lang="en-US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4419600" y="5489575"/>
            <a:ext cx="4041775" cy="762000"/>
          </a:xfrm>
          <a:prstGeom prst="rect">
            <a:avLst/>
          </a:prstGeom>
        </p:spPr>
        <p:txBody>
          <a:bodyPr/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 eaLnBrk="1" hangingPunct="1">
              <a:buNone/>
            </a:pPr>
            <a:r>
              <a:rPr lang="en-US" dirty="0" smtClean="0"/>
              <a:t>            Practice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413" y="1524000"/>
            <a:ext cx="3941762" cy="394176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Content Placeholder 13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594" y="1524000"/>
            <a:ext cx="3860636" cy="394176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027067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7627973"/>
              </p:ext>
            </p:extLst>
          </p:nvPr>
        </p:nvGraphicFramePr>
        <p:xfrm>
          <a:off x="533400" y="1752600"/>
          <a:ext cx="8229600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0" u="sng" dirty="0" smtClean="0">
                          <a:solidFill>
                            <a:schemeClr val="bg1"/>
                          </a:solidFill>
                          <a:latin typeface="Cambria" charset="0"/>
                          <a:ea typeface="Cambria" charset="0"/>
                          <a:cs typeface="Cambria" charset="0"/>
                        </a:rPr>
                        <a:t>MANUSCRIPT</a:t>
                      </a:r>
                    </a:p>
                    <a:p>
                      <a:r>
                        <a:rPr lang="en-US" sz="2800" b="0" dirty="0" smtClean="0">
                          <a:latin typeface="Cambria" charset="0"/>
                          <a:ea typeface="Cambria" charset="0"/>
                          <a:cs typeface="Cambria" charset="0"/>
                        </a:rPr>
                        <a:t>Prepared script read </a:t>
                      </a:r>
                      <a:r>
                        <a:rPr lang="en-US" sz="2800" b="0" baseline="0" dirty="0" smtClean="0">
                          <a:latin typeface="Cambria" charset="0"/>
                          <a:ea typeface="Cambria" charset="0"/>
                          <a:cs typeface="Cambria" charset="0"/>
                        </a:rPr>
                        <a:t>word for word</a:t>
                      </a:r>
                    </a:p>
                    <a:p>
                      <a:endParaRPr lang="en-US" sz="2800" b="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u="sng" dirty="0" smtClean="0">
                          <a:latin typeface="Cambria" charset="0"/>
                          <a:ea typeface="Cambria" charset="0"/>
                          <a:cs typeface="Cambria" charset="0"/>
                        </a:rPr>
                        <a:t>MEMORIZED</a:t>
                      </a:r>
                    </a:p>
                    <a:p>
                      <a:r>
                        <a:rPr lang="en-US" sz="2800" b="0" dirty="0" smtClean="0">
                          <a:latin typeface="Cambria" charset="0"/>
                          <a:ea typeface="Cambria" charset="0"/>
                          <a:cs typeface="Cambria" charset="0"/>
                        </a:rPr>
                        <a:t>Script recited</a:t>
                      </a:r>
                      <a:r>
                        <a:rPr lang="en-US" sz="2800" b="0" baseline="0" dirty="0" smtClean="0">
                          <a:latin typeface="Cambria" charset="0"/>
                          <a:ea typeface="Cambria" charset="0"/>
                          <a:cs typeface="Cambria" charset="0"/>
                        </a:rPr>
                        <a:t> from memory word for word</a:t>
                      </a:r>
                      <a:endParaRPr lang="en-US" sz="2800" b="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u="sng" dirty="0" smtClean="0">
                          <a:latin typeface="Cambria" charset="0"/>
                          <a:ea typeface="Cambria" charset="0"/>
                          <a:cs typeface="Cambria" charset="0"/>
                        </a:rPr>
                        <a:t>EXTEMPORANEOUS</a:t>
                      </a:r>
                    </a:p>
                    <a:p>
                      <a:r>
                        <a:rPr lang="en-US" sz="2800" b="0" dirty="0" smtClean="0">
                          <a:latin typeface="Cambria" charset="0"/>
                          <a:ea typeface="Cambria" charset="0"/>
                          <a:cs typeface="Cambria" charset="0"/>
                        </a:rPr>
                        <a:t>Prepared and rehearsed speech delivered using keynotes</a:t>
                      </a:r>
                      <a:r>
                        <a:rPr lang="en-US" sz="2800" b="0" baseline="0" dirty="0" smtClean="0">
                          <a:latin typeface="Cambria" charset="0"/>
                          <a:ea typeface="Cambria" charset="0"/>
                          <a:cs typeface="Cambria" charset="0"/>
                        </a:rPr>
                        <a:t> for reference</a:t>
                      </a:r>
                      <a:endParaRPr lang="en-US" sz="2800" b="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u="sng" dirty="0" smtClean="0">
                          <a:latin typeface="Cambria" charset="0"/>
                          <a:ea typeface="Cambria" charset="0"/>
                          <a:cs typeface="Cambria" charset="0"/>
                        </a:rPr>
                        <a:t>IMPROMPTU</a:t>
                      </a:r>
                    </a:p>
                    <a:p>
                      <a:r>
                        <a:rPr lang="en-US" sz="2800" b="0" baseline="0" dirty="0" smtClean="0">
                          <a:latin typeface="Cambria" charset="0"/>
                          <a:ea typeface="Cambria" charset="0"/>
                          <a:cs typeface="Cambria" charset="0"/>
                        </a:rPr>
                        <a:t>Speech delivered on the spot with little or no preparation</a:t>
                      </a:r>
                      <a:endParaRPr lang="en-US" sz="2800" b="0" dirty="0"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4 Methods of </a:t>
            </a:r>
            <a:r>
              <a:rPr lang="en-US" dirty="0" smtClean="0">
                <a:latin typeface="Cambria" charset="0"/>
                <a:ea typeface="Cambria" charset="0"/>
                <a:cs typeface="Cambria" charset="0"/>
              </a:rPr>
              <a:t>Delivery: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64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Cambria" pitchFamily="18" charset="0"/>
              </a:rPr>
              <a:t>2 Components of Delivery: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304800" y="4495800"/>
            <a:ext cx="40401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 eaLnBrk="1" hangingPunct="1">
              <a:buNone/>
            </a:pPr>
            <a:r>
              <a:rPr lang="en-US" sz="4000" smtClean="0">
                <a:latin typeface="Cambria" charset="0"/>
                <a:ea typeface="Cambria" charset="0"/>
                <a:cs typeface="Cambria" charset="0"/>
              </a:rPr>
              <a:t>       Vocal/Verbal </a:t>
            </a:r>
            <a:endParaRPr lang="en-US" sz="40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5026025" y="4495800"/>
            <a:ext cx="4041775" cy="762000"/>
          </a:xfrm>
          <a:prstGeom prst="rect">
            <a:avLst/>
          </a:prstGeom>
        </p:spPr>
        <p:txBody>
          <a:bodyPr/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 eaLnBrk="1" hangingPunct="1">
              <a:buNone/>
            </a:pPr>
            <a:r>
              <a:rPr lang="en-US" smtClean="0"/>
              <a:t>   </a:t>
            </a:r>
            <a:r>
              <a:rPr lang="en-US" sz="4000" smtClean="0">
                <a:latin typeface="Cambria" charset="0"/>
                <a:ea typeface="Cambria" charset="0"/>
                <a:cs typeface="Cambria" charset="0"/>
              </a:rPr>
              <a:t>Nonverbal</a:t>
            </a:r>
            <a:endParaRPr lang="en-US" sz="4000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13" name="Content Placeholder 11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63" y="1779392"/>
            <a:ext cx="3767137" cy="2506858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4" y="1828800"/>
            <a:ext cx="3993356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55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90800" y="1524000"/>
            <a:ext cx="5486400" cy="4330700"/>
          </a:xfrm>
        </p:spPr>
        <p:txBody>
          <a:bodyPr/>
          <a:lstStyle/>
          <a:p>
            <a:pPr marL="403225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800" b="1" dirty="0">
              <a:latin typeface="Cambria" pitchFamily="18" charset="0"/>
            </a:endParaRPr>
          </a:p>
          <a:p>
            <a:pPr marL="803275" indent="-742950" algn="just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en-US" sz="3200" dirty="0" smtClean="0">
                <a:latin typeface="Cambria" pitchFamily="18" charset="0"/>
              </a:rPr>
              <a:t>Breathing</a:t>
            </a:r>
          </a:p>
          <a:p>
            <a:pPr marL="803275" indent="-742950" algn="just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en-US" sz="3200" dirty="0" smtClean="0">
                <a:latin typeface="Cambria" pitchFamily="18" charset="0"/>
              </a:rPr>
              <a:t>Articulation</a:t>
            </a:r>
          </a:p>
          <a:p>
            <a:pPr marL="803275" indent="-742950" algn="just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en-US" sz="3200" dirty="0" smtClean="0">
                <a:latin typeface="Cambria" pitchFamily="18" charset="0"/>
              </a:rPr>
              <a:t>Pronunciation</a:t>
            </a:r>
          </a:p>
          <a:p>
            <a:pPr marL="803275" indent="-742950" algn="just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en-US" sz="3200" dirty="0" smtClean="0">
                <a:latin typeface="Cambria" pitchFamily="18" charset="0"/>
              </a:rPr>
              <a:t>Pitch</a:t>
            </a:r>
          </a:p>
          <a:p>
            <a:pPr marL="803275" indent="-742950" algn="just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en-US" sz="3200" dirty="0" smtClean="0">
                <a:latin typeface="Cambria" pitchFamily="18" charset="0"/>
              </a:rPr>
              <a:t>Projection </a:t>
            </a:r>
          </a:p>
          <a:p>
            <a:pPr marL="803275" indent="-742950" algn="just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en-US" sz="3200" dirty="0" smtClean="0">
                <a:latin typeface="Cambria" pitchFamily="18" charset="0"/>
              </a:rPr>
              <a:t>Rate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ffectLst/>
                <a:latin typeface="Cambria" pitchFamily="18" charset="0"/>
              </a:rPr>
              <a:t>Components of Verbal Delivery:</a:t>
            </a:r>
            <a:endParaRPr lang="en-US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1321904"/>
            <a:ext cx="7086601" cy="469872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ffectLst/>
                <a:latin typeface="Cambria" pitchFamily="18" charset="0"/>
              </a:rPr>
              <a:t>Breathing</a:t>
            </a:r>
            <a:br>
              <a:rPr lang="en-US" dirty="0" smtClean="0">
                <a:solidFill>
                  <a:srgbClr val="000000"/>
                </a:solidFill>
                <a:effectLst/>
                <a:latin typeface="Cambria" pitchFamily="18" charset="0"/>
              </a:rPr>
            </a:br>
            <a:endParaRPr lang="en-US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659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92" t="9438" r="21038"/>
          <a:stretch/>
        </p:blipFill>
        <p:spPr>
          <a:xfrm>
            <a:off x="1295400" y="1447800"/>
            <a:ext cx="6241915" cy="3810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19200" y="5386626"/>
            <a:ext cx="685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U</a:t>
            </a:r>
            <a:r>
              <a:rPr lang="en-US" sz="3200" dirty="0">
                <a:latin typeface="Cambria" charset="0"/>
                <a:ea typeface="Cambria" charset="0"/>
                <a:cs typeface="Cambria" charset="0"/>
              </a:rPr>
              <a:t>, E, R </a:t>
            </a:r>
            <a:r>
              <a:rPr lang="en-US" sz="3200" dirty="0" smtClean="0">
                <a:latin typeface="Cambria" charset="0"/>
                <a:ea typeface="Cambria" charset="0"/>
                <a:cs typeface="Cambria" charset="0"/>
              </a:rPr>
              <a:t>Exercise</a:t>
            </a:r>
            <a:endParaRPr lang="en-US" sz="3200" dirty="0">
              <a:latin typeface="Cambria" charset="0"/>
              <a:ea typeface="Cambria" charset="0"/>
              <a:cs typeface="Cambria" charset="0"/>
            </a:endParaRPr>
          </a:p>
          <a:p>
            <a:endParaRPr lang="en-US" dirty="0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effectLst/>
                <a:latin typeface="Cambria" pitchFamily="18" charset="0"/>
              </a:rPr>
              <a:t>Articulation:</a:t>
            </a:r>
            <a:endParaRPr lang="en-US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1821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10">
      <a:dk1>
        <a:srgbClr val="0000FF"/>
      </a:dk1>
      <a:lt1>
        <a:sysClr val="window" lastClr="FFFFFF"/>
      </a:lt1>
      <a:dk2>
        <a:srgbClr val="464646"/>
      </a:dk2>
      <a:lt2>
        <a:srgbClr val="DEF5FA"/>
      </a:lt2>
      <a:accent1>
        <a:srgbClr val="0000F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1359</TotalTime>
  <Words>467</Words>
  <Application>Microsoft Macintosh PowerPoint</Application>
  <PresentationFormat>On-screen Show (4:3)</PresentationFormat>
  <Paragraphs>144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Cambria</vt:lpstr>
      <vt:lpstr>Garamond</vt:lpstr>
      <vt:lpstr>Lucida Sans Unicode</vt:lpstr>
      <vt:lpstr>Times New Roman</vt:lpstr>
      <vt:lpstr>Verdana</vt:lpstr>
      <vt:lpstr>Wingdings</vt:lpstr>
      <vt:lpstr>Wingdings 2</vt:lpstr>
      <vt:lpstr>Wingdings 3</vt:lpstr>
      <vt:lpstr>Arial</vt:lpstr>
      <vt:lpstr>Concourse</vt:lpstr>
      <vt:lpstr>Chapter 3:   Delivering Your Speech </vt:lpstr>
      <vt:lpstr>Learning Objectives</vt:lpstr>
      <vt:lpstr>Importance of Delivery:</vt:lpstr>
      <vt:lpstr>Keys to Mastering Delivery:</vt:lpstr>
      <vt:lpstr>4 Methods of Delivery:</vt:lpstr>
      <vt:lpstr>2 Components of Delivery:</vt:lpstr>
      <vt:lpstr>Components of Verbal Delivery:</vt:lpstr>
      <vt:lpstr>Breathing </vt:lpstr>
      <vt:lpstr>Articulation:</vt:lpstr>
      <vt:lpstr>Pronunciation:</vt:lpstr>
      <vt:lpstr>Pronunciation Variations:</vt:lpstr>
      <vt:lpstr>Pitch:</vt:lpstr>
      <vt:lpstr>Dramatic Inflection:</vt:lpstr>
      <vt:lpstr>Rate:</vt:lpstr>
      <vt:lpstr>2 Kinds of Pauses:</vt:lpstr>
      <vt:lpstr>Effective Vocal Projection:</vt:lpstr>
      <vt:lpstr>Nonverbal Aspects of Delivery:</vt:lpstr>
      <vt:lpstr>Mastering the Location:</vt:lpstr>
      <vt:lpstr>Preparing Speaking Notes:</vt:lpstr>
      <vt:lpstr>Rehearsal Checklist:</vt:lpstr>
      <vt:lpstr>Rehearsal Checklist:</vt:lpstr>
      <vt:lpstr>Delivering Your Speech:</vt:lpstr>
    </vt:vector>
  </TitlesOfParts>
  <Manager/>
  <Company>Home</Company>
  <LinksUpToDate>false</LinksUpToDate>
  <SharedDoc>false</SharedDoc>
  <HyperlinkBase/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TRANSACTIONAL VIEW OF COMMUNICATION</dc:title>
  <dc:subject/>
  <dc:creator>Victoria</dc:creator>
  <cp:keywords/>
  <dc:description/>
  <cp:lastModifiedBy>Microsoft Office User</cp:lastModifiedBy>
  <cp:revision>57</cp:revision>
  <dcterms:created xsi:type="dcterms:W3CDTF">2007-09-04T03:06:12Z</dcterms:created>
  <dcterms:modified xsi:type="dcterms:W3CDTF">2018-02-28T21:32:28Z</dcterms:modified>
  <cp:category/>
</cp:coreProperties>
</file>