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261" r:id="rId2"/>
    <p:sldId id="257" r:id="rId3"/>
    <p:sldId id="263" r:id="rId4"/>
    <p:sldId id="264" r:id="rId5"/>
    <p:sldId id="265" r:id="rId6"/>
    <p:sldId id="268" r:id="rId7"/>
    <p:sldId id="267" r:id="rId8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40"/>
    <p:restoredTop sz="94643"/>
  </p:normalViewPr>
  <p:slideViewPr>
    <p:cSldViewPr>
      <p:cViewPr>
        <p:scale>
          <a:sx n="70" d="100"/>
          <a:sy n="70" d="100"/>
        </p:scale>
        <p:origin x="704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A0C3-9B2A-294C-9A90-A9689D860AC6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0DD8-C7BF-5846-9810-F5510EBF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8C89-3CCA-C54B-9550-FCC4176A7334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B7532-C982-124A-B3F3-ABDE9C49F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57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3F7A5A-7737-42C6-8867-023BA65D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74ED-F374-4E41-AE4A-0F01925A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715E-9A73-422E-9F9B-7A2E8D7C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0C7-82CF-4C62-9222-C570EBCA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87D2F-8959-4B39-929C-BA0E6EEBE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30921-B889-4F69-A7E3-A80A0812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AF562-2AC0-4B64-B930-9A92F315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7310E1-2718-4148-B7FA-124B50A3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BE57-44C1-4874-900F-ABA6722E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9F35B-8052-4139-A8B3-BE98714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F991E-AF9B-429F-A24E-2C34800A6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825CF7-55AD-4966-AEC9-B2F2E3316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90" r:id="rId6"/>
    <p:sldLayoutId id="2147483683" r:id="rId7"/>
    <p:sldLayoutId id="2147483691" r:id="rId8"/>
    <p:sldLayoutId id="2147483692" r:id="rId9"/>
    <p:sldLayoutId id="2147483684" r:id="rId10"/>
    <p:sldLayoutId id="21474836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153400" cy="60960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Chapter </a:t>
            </a: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9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:  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/>
            </a:r>
            <a:b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</a:b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Visual Aids</a:t>
            </a:r>
            <a:endParaRPr lang="en-US" sz="4000" dirty="0">
              <a:solidFill>
                <a:srgbClr val="0000FF"/>
              </a:solidFill>
              <a:effectLst/>
              <a:latin typeface="Garamond"/>
              <a:cs typeface="Garamon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133600"/>
            <a:ext cx="6705600" cy="3771899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0862"/>
            <a:ext cx="8534400" cy="4808538"/>
          </a:xfrm>
        </p:spPr>
        <p:txBody>
          <a:bodyPr>
            <a:normAutofit/>
          </a:bodyPr>
          <a:lstStyle/>
          <a:p>
            <a:pPr marL="365760" indent="-256032"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After reading your chapter, you </a:t>
            </a:r>
            <a:r>
              <a:rPr lang="en-US" sz="2800" b="1" i="1" dirty="0">
                <a:solidFill>
                  <a:srgbClr val="000000"/>
                </a:solidFill>
                <a:latin typeface="Cambria"/>
                <a:cs typeface="Cambria"/>
              </a:rPr>
              <a:t>will be able to</a:t>
            </a: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:</a:t>
            </a:r>
            <a:endParaRPr lang="en-US" sz="28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pPr marL="566737" indent="-457200">
              <a:buFont typeface="+mj-lt"/>
              <a:buAutoNum type="arabicPeriod"/>
            </a:pPr>
            <a:endParaRPr lang="en-US" sz="2400" dirty="0">
              <a:latin typeface="Cambria" charset="0"/>
              <a:ea typeface="Cambria" charset="0"/>
              <a:cs typeface="Cambria" charset="0"/>
            </a:endParaRPr>
          </a:p>
          <a:p>
            <a:pPr marL="566737" indent="-457200">
              <a:buFont typeface="+mj-lt"/>
              <a:buAutoNum type="arabicPeriod"/>
            </a:pP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Identify when and how visual aids will enhance a presentation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Identify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the different types of visual aids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Identify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effective and ineffective use of visual aids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Apply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basic design principles to slide design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Identify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best practices to incorporating visual aids in a presentation 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2209800"/>
            <a:ext cx="7724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What Makes an </a:t>
            </a:r>
          </a:p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Effective Visual Aid?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Types of Visual Aids: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2057400"/>
            <a:ext cx="5334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Personal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Appearance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Objects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and Props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Demonstration </a:t>
            </a:r>
            <a:endParaRPr lang="en-US" sz="2800" dirty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Posters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and Flip Charts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Audio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and Video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Handouts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Slideware </a:t>
            </a:r>
            <a:r>
              <a:rPr lang="en-US" sz="2800" dirty="0">
                <a:latin typeface="Cambria" pitchFamily="18" charset="0"/>
              </a:rPr>
              <a:t>	</a:t>
            </a:r>
            <a:endParaRPr lang="en-US" sz="2800" dirty="0" smtClean="0">
              <a:latin typeface="Cambria" pitchFamily="18" charset="0"/>
            </a:endParaRPr>
          </a:p>
          <a:p>
            <a:pPr marL="914400" lvl="1" indent="-457200">
              <a:buFont typeface="Arial" charset="0"/>
              <a:buChar char="•"/>
            </a:pPr>
            <a:r>
              <a:rPr lang="en-US" sz="2400" dirty="0" smtClean="0">
                <a:latin typeface="Cambria" pitchFamily="18" charset="0"/>
              </a:rPr>
              <a:t>Pecha Kucha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400" dirty="0" smtClean="0">
                <a:latin typeface="Cambria" pitchFamily="18" charset="0"/>
              </a:rPr>
              <a:t>Prezi</a:t>
            </a: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6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Design Principles: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2209800"/>
            <a:ext cx="5334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Slide Layout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White Space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Rule of Thirds 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Z Pattern</a:t>
            </a:r>
            <a:endParaRPr lang="en-US" sz="2400" dirty="0">
              <a:latin typeface="Cambria" charset="0"/>
              <a:ea typeface="Cambria" charset="0"/>
              <a:cs typeface="Cambria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Backgrounds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and Effects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Colors 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Greyscale</a:t>
            </a:r>
            <a:endParaRPr lang="en-US" sz="24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Design Principles: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2040791"/>
            <a:ext cx="5334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fr-FR" sz="2800" dirty="0" smtClean="0">
                <a:latin typeface="Cambria" charset="0"/>
                <a:ea typeface="Cambria" charset="0"/>
                <a:cs typeface="Cambria" charset="0"/>
              </a:rPr>
              <a:t>Fonts </a:t>
            </a:r>
          </a:p>
          <a:p>
            <a:pPr marL="971550" lvl="1" indent="-514350">
              <a:buFont typeface="Arial" charset="0"/>
              <a:buChar char="•"/>
            </a:pPr>
            <a:r>
              <a:rPr lang="fr-FR" sz="2400" dirty="0" smtClean="0">
                <a:latin typeface="Cambria" charset="0"/>
                <a:ea typeface="Cambria" charset="0"/>
                <a:cs typeface="Cambria" charset="0"/>
              </a:rPr>
              <a:t>(Sans) Serif</a:t>
            </a:r>
            <a:endParaRPr lang="fr-FR" sz="2400" dirty="0">
              <a:latin typeface="Cambria" charset="0"/>
              <a:ea typeface="Cambria" charset="0"/>
              <a:cs typeface="Cambria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de-DE" sz="2800" dirty="0" smtClean="0">
                <a:latin typeface="Cambria" charset="0"/>
                <a:ea typeface="Cambria" charset="0"/>
                <a:cs typeface="Cambria" charset="0"/>
              </a:rPr>
              <a:t>Text </a:t>
            </a:r>
            <a:endParaRPr lang="de-DE" sz="2800" dirty="0">
              <a:latin typeface="Cambria" charset="0"/>
              <a:ea typeface="Cambria" charset="0"/>
              <a:cs typeface="Cambria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de-DE" sz="2800" dirty="0" smtClean="0">
                <a:latin typeface="Cambria" charset="0"/>
                <a:ea typeface="Cambria" charset="0"/>
                <a:cs typeface="Cambria" charset="0"/>
              </a:rPr>
              <a:t>Images</a:t>
            </a:r>
          </a:p>
          <a:p>
            <a:pPr marL="971550" lvl="1" indent="-514350">
              <a:buFont typeface="Arial" charset="0"/>
              <a:buChar char="•"/>
            </a:pPr>
            <a:r>
              <a:rPr lang="de-DE" sz="2400" dirty="0" err="1" smtClean="0">
                <a:latin typeface="Cambria" charset="0"/>
                <a:ea typeface="Cambria" charset="0"/>
                <a:cs typeface="Cambria" charset="0"/>
              </a:rPr>
              <a:t>Pixelation</a:t>
            </a:r>
            <a:endParaRPr lang="de-DE" sz="2400" dirty="0" smtClean="0">
              <a:latin typeface="Cambria" charset="0"/>
              <a:ea typeface="Cambria" charset="0"/>
              <a:cs typeface="Cambria" charset="0"/>
            </a:endParaRPr>
          </a:p>
          <a:p>
            <a:pPr marL="971550" lvl="1" indent="-514350">
              <a:buFont typeface="Arial" charset="0"/>
              <a:buChar char="•"/>
            </a:pPr>
            <a:r>
              <a:rPr lang="de-DE" sz="2400" dirty="0" err="1" smtClean="0">
                <a:latin typeface="Cambria" charset="0"/>
                <a:ea typeface="Cambria" charset="0"/>
                <a:cs typeface="Cambria" charset="0"/>
              </a:rPr>
              <a:t>Watermarks</a:t>
            </a:r>
            <a:endParaRPr lang="de-DE" sz="2400" dirty="0" smtClean="0">
              <a:latin typeface="Cambria" charset="0"/>
              <a:ea typeface="Cambria" charset="0"/>
              <a:cs typeface="Cambria" charset="0"/>
            </a:endParaRPr>
          </a:p>
          <a:p>
            <a:pPr marL="971550" lvl="1" indent="-514350">
              <a:buFont typeface="Arial" charset="0"/>
              <a:buChar char="•"/>
            </a:pPr>
            <a:r>
              <a:rPr lang="de-DE" sz="2400" dirty="0" smtClean="0">
                <a:latin typeface="Cambria" charset="0"/>
                <a:ea typeface="Cambria" charset="0"/>
                <a:cs typeface="Cambria" charset="0"/>
              </a:rPr>
              <a:t>Creative </a:t>
            </a:r>
            <a:r>
              <a:rPr lang="de-DE" sz="2400" dirty="0" err="1" smtClean="0">
                <a:latin typeface="Cambria" charset="0"/>
                <a:ea typeface="Cambria" charset="0"/>
                <a:cs typeface="Cambria" charset="0"/>
              </a:rPr>
              <a:t>Commons</a:t>
            </a:r>
            <a:r>
              <a:rPr lang="de-DE" sz="2400" dirty="0" smtClean="0">
                <a:latin typeface="Cambria" charset="0"/>
                <a:ea typeface="Cambria" charset="0"/>
                <a:cs typeface="Cambria" charset="0"/>
              </a:rPr>
              <a:t> </a:t>
            </a:r>
            <a:endParaRPr lang="de-DE" sz="2400" dirty="0">
              <a:latin typeface="Cambria" charset="0"/>
              <a:ea typeface="Cambria" charset="0"/>
              <a:cs typeface="Cambria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de-DE" sz="2800" dirty="0" smtClean="0">
                <a:latin typeface="Cambria" charset="0"/>
                <a:ea typeface="Cambria" charset="0"/>
                <a:cs typeface="Cambria" charset="0"/>
              </a:rPr>
              <a:t>Graphs </a:t>
            </a:r>
            <a:r>
              <a:rPr lang="de-DE" sz="2800" dirty="0" err="1">
                <a:latin typeface="Cambria" charset="0"/>
                <a:ea typeface="Cambria" charset="0"/>
                <a:cs typeface="Cambria" charset="0"/>
              </a:rPr>
              <a:t>and</a:t>
            </a:r>
            <a:r>
              <a:rPr lang="de-DE" sz="2800" dirty="0"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de-DE" sz="2800" dirty="0" smtClean="0">
                <a:latin typeface="Cambria" charset="0"/>
                <a:ea typeface="Cambria" charset="0"/>
                <a:cs typeface="Cambria" charset="0"/>
              </a:rPr>
              <a:t>Charts</a:t>
            </a:r>
            <a:r>
              <a:rPr lang="en-US" sz="2800" dirty="0">
                <a:latin typeface="Cambria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290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Visual Aid Tips</a:t>
            </a: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975" y="1502435"/>
            <a:ext cx="8404225" cy="459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Select only visual aids that enhance or clarify your message. 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Select visual aids that will have the greatest impact on your audience</a:t>
            </a:r>
            <a:r>
              <a:rPr lang="en-US" sz="1950">
                <a:latin typeface="Cambria" charset="0"/>
                <a:ea typeface="Cambria" charset="0"/>
                <a:cs typeface="Cambria" charset="0"/>
              </a:rPr>
              <a:t>. </a:t>
            </a:r>
            <a:endParaRPr lang="en-US" sz="1950" dirty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Speak to your audience not to your visual aid or the screen. 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Reveal your visuals only when they are relevant to your current point, and take them away when they are no longer being talked about. 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Practice with your visual aids and make sure all demonstrations work smoothly. 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Design visuals so they can be understood within three seconds. 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Keep your visuals as simple as possible while still conveying your message. 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When presenting text to your audience, give them time to read before you begin speaking again. 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50" dirty="0">
                <a:latin typeface="Cambria" charset="0"/>
                <a:ea typeface="Cambria" charset="0"/>
                <a:cs typeface="Cambria" charset="0"/>
              </a:rPr>
              <a:t>Be prepared to move on with your presentation should any of the visual aids falter or fail. </a:t>
            </a:r>
            <a:endParaRPr lang="en-US" sz="195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50" dirty="0" smtClean="0">
                <a:latin typeface="Cambria" charset="0"/>
                <a:ea typeface="Cambria" charset="0"/>
                <a:cs typeface="Cambria" charset="0"/>
              </a:rPr>
              <a:t>Be prepared to speak with your visual aids, if need be.</a:t>
            </a:r>
            <a:endParaRPr lang="en-US" sz="195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rgbClr val="0000FF"/>
      </a:dk1>
      <a:lt1>
        <a:sysClr val="window" lastClr="FFFFFF"/>
      </a:lt1>
      <a:dk2>
        <a:srgbClr val="464646"/>
      </a:dk2>
      <a:lt2>
        <a:srgbClr val="DEF5FA"/>
      </a:lt2>
      <a:accent1>
        <a:srgbClr val="0000F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568</TotalTime>
  <Words>140</Words>
  <Application>Microsoft Macintosh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Calibri</vt:lpstr>
      <vt:lpstr>Cambria</vt:lpstr>
      <vt:lpstr>Garamond</vt:lpstr>
      <vt:lpstr>Lucida Sans Unicode</vt:lpstr>
      <vt:lpstr>Times New Roman</vt:lpstr>
      <vt:lpstr>Verdana</vt:lpstr>
      <vt:lpstr>Wingdings 2</vt:lpstr>
      <vt:lpstr>Wingdings 3</vt:lpstr>
      <vt:lpstr>Arial</vt:lpstr>
      <vt:lpstr>Concourse</vt:lpstr>
      <vt:lpstr>Chapter 9:   Visual Aids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Home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VIEW OF COMMUNICATION</dc:title>
  <dc:subject/>
  <dc:creator>Victoria</dc:creator>
  <cp:keywords/>
  <dc:description/>
  <cp:lastModifiedBy>Microsoft Office User</cp:lastModifiedBy>
  <cp:revision>37</cp:revision>
  <dcterms:created xsi:type="dcterms:W3CDTF">2007-09-04T03:06:12Z</dcterms:created>
  <dcterms:modified xsi:type="dcterms:W3CDTF">2018-02-28T23:38:15Z</dcterms:modified>
  <cp:category/>
</cp:coreProperties>
</file>